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8"/>
  </p:notesMasterIdLst>
  <p:sldIdLst>
    <p:sldId id="257" r:id="rId2"/>
    <p:sldId id="258" r:id="rId3"/>
    <p:sldId id="261" r:id="rId4"/>
    <p:sldId id="364" r:id="rId5"/>
    <p:sldId id="264" r:id="rId6"/>
    <p:sldId id="270" r:id="rId7"/>
    <p:sldId id="271" r:id="rId8"/>
    <p:sldId id="272" r:id="rId9"/>
    <p:sldId id="367" r:id="rId10"/>
    <p:sldId id="370" r:id="rId11"/>
    <p:sldId id="371" r:id="rId12"/>
    <p:sldId id="306" r:id="rId13"/>
    <p:sldId id="375" r:id="rId14"/>
    <p:sldId id="373" r:id="rId15"/>
    <p:sldId id="381" r:id="rId16"/>
    <p:sldId id="347" r:id="rId17"/>
    <p:sldId id="379" r:id="rId18"/>
    <p:sldId id="398" r:id="rId19"/>
    <p:sldId id="378" r:id="rId20"/>
    <p:sldId id="394" r:id="rId21"/>
    <p:sldId id="399" r:id="rId22"/>
    <p:sldId id="400" r:id="rId23"/>
    <p:sldId id="380" r:id="rId24"/>
    <p:sldId id="401" r:id="rId25"/>
    <p:sldId id="402" r:id="rId26"/>
    <p:sldId id="377" r:id="rId27"/>
    <p:sldId id="368" r:id="rId28"/>
    <p:sldId id="374" r:id="rId29"/>
    <p:sldId id="392" r:id="rId30"/>
    <p:sldId id="397" r:id="rId31"/>
    <p:sldId id="404" r:id="rId32"/>
    <p:sldId id="403" r:id="rId33"/>
    <p:sldId id="391" r:id="rId34"/>
    <p:sldId id="376" r:id="rId35"/>
    <p:sldId id="393" r:id="rId36"/>
    <p:sldId id="405" r:id="rId37"/>
    <p:sldId id="382" r:id="rId38"/>
    <p:sldId id="406" r:id="rId39"/>
    <p:sldId id="389" r:id="rId40"/>
    <p:sldId id="395" r:id="rId41"/>
    <p:sldId id="256" r:id="rId42"/>
    <p:sldId id="409" r:id="rId43"/>
    <p:sldId id="408" r:id="rId44"/>
    <p:sldId id="410" r:id="rId45"/>
    <p:sldId id="411" r:id="rId46"/>
    <p:sldId id="407" r:id="rId47"/>
  </p:sldIdLst>
  <p:sldSz cx="9144000" cy="5143500" type="screen16x9"/>
  <p:notesSz cx="6858000" cy="9144000"/>
  <p:embeddedFontLst>
    <p:embeddedFont>
      <p:font typeface="Old Standard TT" panose="020F05020202040A0204" pitchFamily="34" charset="0"/>
      <p:regular r:id="rId49"/>
      <p:bold r:id="rId49"/>
      <p:italic r:id="rId49"/>
    </p:embeddedFont>
    <p:embeddedFont>
      <p:font typeface="Open Sans" panose="020B0606030504020204"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79"/>
    <p:restoredTop sz="96197"/>
  </p:normalViewPr>
  <p:slideViewPr>
    <p:cSldViewPr snapToGrid="0">
      <p:cViewPr varScale="1">
        <p:scale>
          <a:sx n="106" d="100"/>
          <a:sy n="106" d="100"/>
        </p:scale>
        <p:origin x="832" y="110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41f3a8814d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41f3a8814d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2cb5f7548_3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22cb5f7548_3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4033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2cb5f7548_3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22cb5f7548_3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2935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22cb5f7548_3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222cb5f7548_3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22cb5f7548_3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222cb5f7548_3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5450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2cb5f7548_3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22cb5f7548_3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5518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41f3a8814d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41f3a8814d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2971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222cb5f7548_3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3" name="Google Shape;743;g222cb5f7548_3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2cb5f7548_3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22cb5f7548_3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5406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a:extLst>
            <a:ext uri="{FF2B5EF4-FFF2-40B4-BE49-F238E27FC236}">
              <a16:creationId xmlns:a16="http://schemas.microsoft.com/office/drawing/2014/main" id="{3591EECF-685B-F57B-585B-8350F26710E5}"/>
            </a:ext>
          </a:extLst>
        </p:cNvPr>
        <p:cNvGrpSpPr/>
        <p:nvPr/>
      </p:nvGrpSpPr>
      <p:grpSpPr>
        <a:xfrm>
          <a:off x="0" y="0"/>
          <a:ext cx="0" cy="0"/>
          <a:chOff x="0" y="0"/>
          <a:chExt cx="0" cy="0"/>
        </a:xfrm>
      </p:grpSpPr>
      <p:sp>
        <p:nvSpPr>
          <p:cNvPr id="171" name="Google Shape;171;g222cb5f7548_3_83:notes">
            <a:extLst>
              <a:ext uri="{FF2B5EF4-FFF2-40B4-BE49-F238E27FC236}">
                <a16:creationId xmlns:a16="http://schemas.microsoft.com/office/drawing/2014/main" id="{3C7823A3-ABB3-3F52-1663-2CEC1B18C42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22cb5f7548_3_83:notes">
            <a:extLst>
              <a:ext uri="{FF2B5EF4-FFF2-40B4-BE49-F238E27FC236}">
                <a16:creationId xmlns:a16="http://schemas.microsoft.com/office/drawing/2014/main" id="{1B4A76E2-8366-E83E-A55B-D18737C4769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8304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2cb5f7548_3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22cb5f7548_3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2906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2c61f1c7f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2c61f1c7f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2cb5f7548_3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22cb5f7548_3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3062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a:extLst>
            <a:ext uri="{FF2B5EF4-FFF2-40B4-BE49-F238E27FC236}">
              <a16:creationId xmlns:a16="http://schemas.microsoft.com/office/drawing/2014/main" id="{F85826DA-7366-6480-28A7-4411B49F103E}"/>
            </a:ext>
          </a:extLst>
        </p:cNvPr>
        <p:cNvGrpSpPr/>
        <p:nvPr/>
      </p:nvGrpSpPr>
      <p:grpSpPr>
        <a:xfrm>
          <a:off x="0" y="0"/>
          <a:ext cx="0" cy="0"/>
          <a:chOff x="0" y="0"/>
          <a:chExt cx="0" cy="0"/>
        </a:xfrm>
      </p:grpSpPr>
      <p:sp>
        <p:nvSpPr>
          <p:cNvPr id="171" name="Google Shape;171;g222cb5f7548_3_83:notes">
            <a:extLst>
              <a:ext uri="{FF2B5EF4-FFF2-40B4-BE49-F238E27FC236}">
                <a16:creationId xmlns:a16="http://schemas.microsoft.com/office/drawing/2014/main" id="{A7025DFC-E8B9-69A5-7187-86806AFCE77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22cb5f7548_3_83:notes">
            <a:extLst>
              <a:ext uri="{FF2B5EF4-FFF2-40B4-BE49-F238E27FC236}">
                <a16:creationId xmlns:a16="http://schemas.microsoft.com/office/drawing/2014/main" id="{E999B502-44C9-8500-4542-B2F5BC158EE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7669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a:extLst>
            <a:ext uri="{FF2B5EF4-FFF2-40B4-BE49-F238E27FC236}">
              <a16:creationId xmlns:a16="http://schemas.microsoft.com/office/drawing/2014/main" id="{F3A631D4-4DEC-D16E-252C-CB16FB719F21}"/>
            </a:ext>
          </a:extLst>
        </p:cNvPr>
        <p:cNvGrpSpPr/>
        <p:nvPr/>
      </p:nvGrpSpPr>
      <p:grpSpPr>
        <a:xfrm>
          <a:off x="0" y="0"/>
          <a:ext cx="0" cy="0"/>
          <a:chOff x="0" y="0"/>
          <a:chExt cx="0" cy="0"/>
        </a:xfrm>
      </p:grpSpPr>
      <p:sp>
        <p:nvSpPr>
          <p:cNvPr id="171" name="Google Shape;171;g222cb5f7548_3_83:notes">
            <a:extLst>
              <a:ext uri="{FF2B5EF4-FFF2-40B4-BE49-F238E27FC236}">
                <a16:creationId xmlns:a16="http://schemas.microsoft.com/office/drawing/2014/main" id="{FC9F2070-E205-E2D5-E708-D355C2049C7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22cb5f7548_3_83:notes">
            <a:extLst>
              <a:ext uri="{FF2B5EF4-FFF2-40B4-BE49-F238E27FC236}">
                <a16:creationId xmlns:a16="http://schemas.microsoft.com/office/drawing/2014/main" id="{B57B7895-A5C3-086E-F2BA-32155109C1B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8566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2cb5f7548_3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22cb5f7548_3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4510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a:extLst>
            <a:ext uri="{FF2B5EF4-FFF2-40B4-BE49-F238E27FC236}">
              <a16:creationId xmlns:a16="http://schemas.microsoft.com/office/drawing/2014/main" id="{27E3F598-9624-106E-F12C-4E196B93F833}"/>
            </a:ext>
          </a:extLst>
        </p:cNvPr>
        <p:cNvGrpSpPr/>
        <p:nvPr/>
      </p:nvGrpSpPr>
      <p:grpSpPr>
        <a:xfrm>
          <a:off x="0" y="0"/>
          <a:ext cx="0" cy="0"/>
          <a:chOff x="0" y="0"/>
          <a:chExt cx="0" cy="0"/>
        </a:xfrm>
      </p:grpSpPr>
      <p:sp>
        <p:nvSpPr>
          <p:cNvPr id="171" name="Google Shape;171;g222cb5f7548_3_83:notes">
            <a:extLst>
              <a:ext uri="{FF2B5EF4-FFF2-40B4-BE49-F238E27FC236}">
                <a16:creationId xmlns:a16="http://schemas.microsoft.com/office/drawing/2014/main" id="{7379C421-BDD3-AF2E-A0DD-A398A1FEB4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22cb5f7548_3_83:notes">
            <a:extLst>
              <a:ext uri="{FF2B5EF4-FFF2-40B4-BE49-F238E27FC236}">
                <a16:creationId xmlns:a16="http://schemas.microsoft.com/office/drawing/2014/main" id="{A3507CCE-58BD-5B39-FD66-0202EF95FEF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1302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a:extLst>
            <a:ext uri="{FF2B5EF4-FFF2-40B4-BE49-F238E27FC236}">
              <a16:creationId xmlns:a16="http://schemas.microsoft.com/office/drawing/2014/main" id="{0E17F359-5BD6-7E26-EA2A-DF8932B4B208}"/>
            </a:ext>
          </a:extLst>
        </p:cNvPr>
        <p:cNvGrpSpPr/>
        <p:nvPr/>
      </p:nvGrpSpPr>
      <p:grpSpPr>
        <a:xfrm>
          <a:off x="0" y="0"/>
          <a:ext cx="0" cy="0"/>
          <a:chOff x="0" y="0"/>
          <a:chExt cx="0" cy="0"/>
        </a:xfrm>
      </p:grpSpPr>
      <p:sp>
        <p:nvSpPr>
          <p:cNvPr id="171" name="Google Shape;171;g222cb5f7548_3_83:notes">
            <a:extLst>
              <a:ext uri="{FF2B5EF4-FFF2-40B4-BE49-F238E27FC236}">
                <a16:creationId xmlns:a16="http://schemas.microsoft.com/office/drawing/2014/main" id="{94A789F3-3BDD-76A5-B6D3-A9BF9627185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22cb5f7548_3_83:notes">
            <a:extLst>
              <a:ext uri="{FF2B5EF4-FFF2-40B4-BE49-F238E27FC236}">
                <a16:creationId xmlns:a16="http://schemas.microsoft.com/office/drawing/2014/main" id="{7939FCB2-EC4D-7461-A71F-90A8979DF9B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707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2cb5f7548_3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22cb5f7548_3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7852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2cb5f7548_3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22cb5f7548_3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5213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2cb5f7548_3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22cb5f7548_3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7021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2cb5f7548_3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22cb5f7548_3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0731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2c61f1c7f0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2c61f1c7f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2cb5f7548_3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22cb5f7548_3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1626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a:extLst>
            <a:ext uri="{FF2B5EF4-FFF2-40B4-BE49-F238E27FC236}">
              <a16:creationId xmlns:a16="http://schemas.microsoft.com/office/drawing/2014/main" id="{F087813B-B12A-8F71-4089-C684BD30A2FD}"/>
            </a:ext>
          </a:extLst>
        </p:cNvPr>
        <p:cNvGrpSpPr/>
        <p:nvPr/>
      </p:nvGrpSpPr>
      <p:grpSpPr>
        <a:xfrm>
          <a:off x="0" y="0"/>
          <a:ext cx="0" cy="0"/>
          <a:chOff x="0" y="0"/>
          <a:chExt cx="0" cy="0"/>
        </a:xfrm>
      </p:grpSpPr>
      <p:sp>
        <p:nvSpPr>
          <p:cNvPr id="171" name="Google Shape;171;g222cb5f7548_3_83:notes">
            <a:extLst>
              <a:ext uri="{FF2B5EF4-FFF2-40B4-BE49-F238E27FC236}">
                <a16:creationId xmlns:a16="http://schemas.microsoft.com/office/drawing/2014/main" id="{5CF57976-3B0F-C1B0-D4C1-7E6B1B61399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22cb5f7548_3_83:notes">
            <a:extLst>
              <a:ext uri="{FF2B5EF4-FFF2-40B4-BE49-F238E27FC236}">
                <a16:creationId xmlns:a16="http://schemas.microsoft.com/office/drawing/2014/main" id="{3E106AA0-3F4D-F91B-49E9-8310D224FAA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98099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a:extLst>
            <a:ext uri="{FF2B5EF4-FFF2-40B4-BE49-F238E27FC236}">
              <a16:creationId xmlns:a16="http://schemas.microsoft.com/office/drawing/2014/main" id="{031C38AE-C718-AED2-7780-BDBB989FFD17}"/>
            </a:ext>
          </a:extLst>
        </p:cNvPr>
        <p:cNvGrpSpPr/>
        <p:nvPr/>
      </p:nvGrpSpPr>
      <p:grpSpPr>
        <a:xfrm>
          <a:off x="0" y="0"/>
          <a:ext cx="0" cy="0"/>
          <a:chOff x="0" y="0"/>
          <a:chExt cx="0" cy="0"/>
        </a:xfrm>
      </p:grpSpPr>
      <p:sp>
        <p:nvSpPr>
          <p:cNvPr id="171" name="Google Shape;171;g222cb5f7548_3_83:notes">
            <a:extLst>
              <a:ext uri="{FF2B5EF4-FFF2-40B4-BE49-F238E27FC236}">
                <a16:creationId xmlns:a16="http://schemas.microsoft.com/office/drawing/2014/main" id="{3E78583B-FA6E-ECF7-BB72-C65EE783600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22cb5f7548_3_83:notes">
            <a:extLst>
              <a:ext uri="{FF2B5EF4-FFF2-40B4-BE49-F238E27FC236}">
                <a16:creationId xmlns:a16="http://schemas.microsoft.com/office/drawing/2014/main" id="{9DE94E32-63F6-3DEF-40C4-3B25B259D96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41583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2cb5f7548_3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22cb5f7548_3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1152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2cb5f7548_3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22cb5f7548_3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17411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2cb5f7548_3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22cb5f7548_3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48821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a:extLst>
            <a:ext uri="{FF2B5EF4-FFF2-40B4-BE49-F238E27FC236}">
              <a16:creationId xmlns:a16="http://schemas.microsoft.com/office/drawing/2014/main" id="{5A7AF8DF-B35D-CFCB-30C1-125F0A2237CD}"/>
            </a:ext>
          </a:extLst>
        </p:cNvPr>
        <p:cNvGrpSpPr/>
        <p:nvPr/>
      </p:nvGrpSpPr>
      <p:grpSpPr>
        <a:xfrm>
          <a:off x="0" y="0"/>
          <a:ext cx="0" cy="0"/>
          <a:chOff x="0" y="0"/>
          <a:chExt cx="0" cy="0"/>
        </a:xfrm>
      </p:grpSpPr>
      <p:sp>
        <p:nvSpPr>
          <p:cNvPr id="171" name="Google Shape;171;g222cb5f7548_3_83:notes">
            <a:extLst>
              <a:ext uri="{FF2B5EF4-FFF2-40B4-BE49-F238E27FC236}">
                <a16:creationId xmlns:a16="http://schemas.microsoft.com/office/drawing/2014/main" id="{C570DB25-AF59-2895-EF9F-E7F3F32ADE5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22cb5f7548_3_83:notes">
            <a:extLst>
              <a:ext uri="{FF2B5EF4-FFF2-40B4-BE49-F238E27FC236}">
                <a16:creationId xmlns:a16="http://schemas.microsoft.com/office/drawing/2014/main" id="{B645E464-32A2-60C4-E200-399C3955133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63328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2cb5f7548_3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22cb5f7548_3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6408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2c61f1c7f0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2c61f1c7f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7172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24ac23d111_1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24ac23d111_1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22eacb5a18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22eacb5a18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22eacb5a18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22eacb5a18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2cb5f7548_3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22cb5f7548_3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2cb5f7548_3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22cb5f7548_3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135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0" y="0"/>
            <a:ext cx="9143981" cy="5143500"/>
          </a:xfrm>
          <a:prstGeom prst="rect">
            <a:avLst/>
          </a:prstGeom>
          <a:noFill/>
          <a:ln>
            <a:noFill/>
          </a:ln>
        </p:spPr>
      </p:pic>
      <p:sp>
        <p:nvSpPr>
          <p:cNvPr id="61" name="Google Shape;61;p14"/>
          <p:cNvSpPr txBox="1"/>
          <p:nvPr/>
        </p:nvSpPr>
        <p:spPr>
          <a:xfrm>
            <a:off x="952638" y="1839475"/>
            <a:ext cx="72387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6000">
                <a:solidFill>
                  <a:schemeClr val="lt1"/>
                </a:solidFill>
                <a:latin typeface="Old Standard TT"/>
                <a:ea typeface="Old Standard TT"/>
                <a:cs typeface="Old Standard TT"/>
                <a:sym typeface="Old Standard TT"/>
              </a:rPr>
              <a:t>Centennial Theatre</a:t>
            </a:r>
            <a:endParaRPr sz="6000">
              <a:solidFill>
                <a:schemeClr val="lt1"/>
              </a:solidFill>
              <a:latin typeface="Old Standard TT"/>
              <a:ea typeface="Old Standard TT"/>
              <a:cs typeface="Old Standard TT"/>
              <a:sym typeface="Old Standard TT"/>
            </a:endParaRPr>
          </a:p>
        </p:txBody>
      </p:sp>
      <p:sp>
        <p:nvSpPr>
          <p:cNvPr id="62" name="Google Shape;62;p14"/>
          <p:cNvSpPr txBox="1"/>
          <p:nvPr/>
        </p:nvSpPr>
        <p:spPr>
          <a:xfrm>
            <a:off x="1958238" y="2683375"/>
            <a:ext cx="52275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a:solidFill>
                  <a:schemeClr val="lt1"/>
                </a:solidFill>
                <a:latin typeface="Open Sans"/>
                <a:ea typeface="Open Sans"/>
                <a:cs typeface="Open Sans"/>
                <a:sym typeface="Open Sans"/>
              </a:rPr>
              <a:t>Where Everyone Belongs</a:t>
            </a:r>
            <a:endParaRPr sz="3000">
              <a:solidFill>
                <a:schemeClr val="lt1"/>
              </a:solidFill>
              <a:latin typeface="Open Sans"/>
              <a:ea typeface="Open Sans"/>
              <a:cs typeface="Open Sans"/>
              <a:sym typeface="Open Sans"/>
            </a:endParaRPr>
          </a:p>
        </p:txBody>
      </p:sp>
      <p:pic>
        <p:nvPicPr>
          <p:cNvPr id="2" name="Google Shape;55;p13">
            <a:extLst>
              <a:ext uri="{FF2B5EF4-FFF2-40B4-BE49-F238E27FC236}">
                <a16:creationId xmlns:a16="http://schemas.microsoft.com/office/drawing/2014/main" id="{EB6DC3B1-61CA-4117-A23E-8BA914C0713A}"/>
              </a:ext>
            </a:extLst>
          </p:cNvPr>
          <p:cNvPicPr preferRelativeResize="0"/>
          <p:nvPr/>
        </p:nvPicPr>
        <p:blipFill>
          <a:blip r:embed="rId4">
            <a:alphaModFix/>
          </a:blip>
          <a:stretch>
            <a:fillRect/>
          </a:stretch>
        </p:blipFill>
        <p:spPr>
          <a:xfrm>
            <a:off x="3559628" y="676800"/>
            <a:ext cx="1654390" cy="13003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animEffect transition="in" filter="fade">
                                      <p:cBhvr>
                                        <p:cTn id="7" dur="1000"/>
                                        <p:tgtEl>
                                          <p:spTgt spid="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
                                            <p:txEl>
                                              <p:pRg st="0" end="0"/>
                                            </p:txEl>
                                          </p:spTgt>
                                        </p:tgtEl>
                                        <p:attrNameLst>
                                          <p:attrName>style.visibility</p:attrName>
                                        </p:attrNameLst>
                                      </p:cBhvr>
                                      <p:to>
                                        <p:strVal val="visible"/>
                                      </p:to>
                                    </p:set>
                                    <p:animEffect transition="in" filter="fade">
                                      <p:cBhvr>
                                        <p:cTn id="12" dur="1000"/>
                                        <p:tgtEl>
                                          <p:spTgt spid="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ctrTitle"/>
          </p:nvPr>
        </p:nvSpPr>
        <p:spPr>
          <a:xfrm>
            <a:off x="311700" y="167025"/>
            <a:ext cx="8520600" cy="2022300"/>
          </a:xfrm>
          <a:prstGeom prst="rect">
            <a:avLst/>
          </a:prstGeom>
        </p:spPr>
        <p:txBody>
          <a:bodyPr spcFirstLastPara="1" wrap="square" lIns="91425" tIns="91425" rIns="91425" bIns="91425" anchor="t" anchorCtr="0">
            <a:noAutofit/>
          </a:bodyPr>
          <a:lstStyle/>
          <a:p>
            <a:pPr>
              <a:spcBef>
                <a:spcPts val="1500"/>
              </a:spcBef>
              <a:spcAft>
                <a:spcPts val="750"/>
              </a:spcAft>
            </a:pPr>
            <a:r>
              <a:rPr lang="en-US" sz="2000" b="1" i="0" dirty="0">
                <a:solidFill>
                  <a:srgbClr val="333333"/>
                </a:solidFill>
                <a:effectLst/>
                <a:latin typeface="Old Standard TT" panose="020F05020202040A0204" pitchFamily="34" charset="0"/>
              </a:rPr>
              <a:t>HS IMPROV 2025 SCHEDULE</a:t>
            </a:r>
            <a:br>
              <a:rPr lang="en-US" sz="1400" b="0" i="0" dirty="0">
                <a:solidFill>
                  <a:srgbClr val="333333"/>
                </a:solidFill>
                <a:effectLst/>
                <a:latin typeface="Old Standard TT" panose="020F05020202040A0204" pitchFamily="34" charset="0"/>
              </a:rPr>
            </a:br>
            <a:r>
              <a:rPr lang="en-US" sz="1400" b="1" i="0" dirty="0">
                <a:solidFill>
                  <a:srgbClr val="000000"/>
                </a:solidFill>
                <a:effectLst/>
                <a:latin typeface="Open Sans" panose="020B0606030504020204" pitchFamily="34" charset="0"/>
              </a:rPr>
              <a:t>JANUARY</a:t>
            </a:r>
            <a:br>
              <a:rPr lang="en-US" sz="1400" b="0" i="0" dirty="0">
                <a:solidFill>
                  <a:srgbClr val="000000"/>
                </a:solidFill>
                <a:effectLst/>
                <a:latin typeface="Open Sans" panose="020B0606030504020204" pitchFamily="34" charset="0"/>
              </a:rPr>
            </a:br>
            <a:r>
              <a:rPr lang="en-US" sz="1400" b="0" i="0" dirty="0">
                <a:solidFill>
                  <a:srgbClr val="000000"/>
                </a:solidFill>
                <a:effectLst/>
                <a:latin typeface="Open Sans" panose="020B0606030504020204" pitchFamily="34" charset="0"/>
              </a:rPr>
              <a:t>27 </a:t>
            </a:r>
            <a:r>
              <a:rPr lang="en-US" sz="1400" b="0" i="0" dirty="0" err="1">
                <a:solidFill>
                  <a:srgbClr val="000000"/>
                </a:solidFill>
                <a:effectLst/>
                <a:latin typeface="Open Sans" panose="020B0606030504020204" pitchFamily="34" charset="0"/>
              </a:rPr>
              <a:t>th</a:t>
            </a:r>
            <a:r>
              <a:rPr lang="en-US" sz="1400" b="0" i="0" dirty="0">
                <a:solidFill>
                  <a:srgbClr val="000000"/>
                </a:solidFill>
                <a:effectLst/>
                <a:latin typeface="Open Sans" panose="020B0606030504020204" pitchFamily="34" charset="0"/>
              </a:rPr>
              <a:t> - 5:30 – 7:00 - PAC</a:t>
            </a:r>
            <a:br>
              <a:rPr lang="en-US" sz="1400" b="0" i="0" dirty="0">
                <a:solidFill>
                  <a:srgbClr val="000000"/>
                </a:solidFill>
                <a:effectLst/>
                <a:latin typeface="Open Sans" panose="020B0606030504020204" pitchFamily="34" charset="0"/>
              </a:rPr>
            </a:br>
            <a:r>
              <a:rPr lang="en-US" sz="1400" b="0" i="0" dirty="0">
                <a:solidFill>
                  <a:srgbClr val="000000"/>
                </a:solidFill>
                <a:effectLst/>
                <a:latin typeface="Open Sans" panose="020B0606030504020204" pitchFamily="34" charset="0"/>
              </a:rPr>
              <a:t>29 </a:t>
            </a:r>
            <a:r>
              <a:rPr lang="en-US" sz="1400" b="0" i="0" dirty="0" err="1">
                <a:solidFill>
                  <a:srgbClr val="000000"/>
                </a:solidFill>
                <a:effectLst/>
                <a:latin typeface="Open Sans" panose="020B0606030504020204" pitchFamily="34" charset="0"/>
              </a:rPr>
              <a:t>th</a:t>
            </a:r>
            <a:r>
              <a:rPr lang="en-US" sz="1400" b="0" i="0" dirty="0">
                <a:solidFill>
                  <a:srgbClr val="000000"/>
                </a:solidFill>
                <a:effectLst/>
                <a:latin typeface="Open Sans" panose="020B0606030504020204" pitchFamily="34" charset="0"/>
              </a:rPr>
              <a:t> - 5:30 – 7:00 - PAC</a:t>
            </a:r>
            <a:br>
              <a:rPr lang="en-US" sz="1400" b="0" i="0" dirty="0">
                <a:solidFill>
                  <a:srgbClr val="000000"/>
                </a:solidFill>
                <a:effectLst/>
                <a:latin typeface="Open Sans" panose="020B0606030504020204" pitchFamily="34" charset="0"/>
              </a:rPr>
            </a:br>
            <a:r>
              <a:rPr lang="en-US" sz="1400" b="0" i="0" dirty="0">
                <a:solidFill>
                  <a:srgbClr val="000000"/>
                </a:solidFill>
                <a:effectLst/>
                <a:latin typeface="Open Sans" panose="020B0606030504020204" pitchFamily="34" charset="0"/>
              </a:rPr>
              <a:t>31 </a:t>
            </a:r>
            <a:r>
              <a:rPr lang="en-US" sz="1400" b="0" i="0" dirty="0" err="1">
                <a:solidFill>
                  <a:srgbClr val="000000"/>
                </a:solidFill>
                <a:effectLst/>
                <a:latin typeface="Open Sans" panose="020B0606030504020204" pitchFamily="34" charset="0"/>
              </a:rPr>
              <a:t>st</a:t>
            </a:r>
            <a:r>
              <a:rPr lang="en-US" sz="1400" b="0" i="0" dirty="0">
                <a:solidFill>
                  <a:srgbClr val="000000"/>
                </a:solidFill>
                <a:effectLst/>
                <a:latin typeface="Open Sans" panose="020B0606030504020204" pitchFamily="34" charset="0"/>
              </a:rPr>
              <a:t> - 5:30 – 7:00 - PAC</a:t>
            </a:r>
            <a:br>
              <a:rPr lang="en-US" sz="1400" b="0" i="0" dirty="0">
                <a:solidFill>
                  <a:srgbClr val="000000"/>
                </a:solidFill>
                <a:effectLst/>
                <a:latin typeface="Open Sans" panose="020B0606030504020204" pitchFamily="34" charset="0"/>
              </a:rPr>
            </a:br>
            <a:r>
              <a:rPr lang="en-US" sz="1400" b="1" i="0" dirty="0">
                <a:solidFill>
                  <a:srgbClr val="000000"/>
                </a:solidFill>
                <a:effectLst/>
                <a:latin typeface="Open Sans" panose="020B0606030504020204" pitchFamily="34" charset="0"/>
              </a:rPr>
              <a:t>FEBRUARY</a:t>
            </a:r>
            <a:br>
              <a:rPr lang="en-US" sz="1400" b="0" i="0" dirty="0">
                <a:solidFill>
                  <a:srgbClr val="000000"/>
                </a:solidFill>
                <a:effectLst/>
                <a:latin typeface="Open Sans" panose="020B0606030504020204" pitchFamily="34" charset="0"/>
              </a:rPr>
            </a:br>
            <a:r>
              <a:rPr lang="en-US" sz="1400" b="0" i="0" dirty="0">
                <a:solidFill>
                  <a:srgbClr val="000000"/>
                </a:solidFill>
                <a:effectLst/>
                <a:latin typeface="Open Sans" panose="020B0606030504020204" pitchFamily="34" charset="0"/>
              </a:rPr>
              <a:t>3 </a:t>
            </a:r>
            <a:r>
              <a:rPr lang="en-US" sz="1400" b="0" i="0" dirty="0" err="1">
                <a:solidFill>
                  <a:srgbClr val="000000"/>
                </a:solidFill>
                <a:effectLst/>
                <a:latin typeface="Open Sans" panose="020B0606030504020204" pitchFamily="34" charset="0"/>
              </a:rPr>
              <a:t>rd</a:t>
            </a:r>
            <a:r>
              <a:rPr lang="en-US" sz="1400" b="0" i="0" dirty="0">
                <a:solidFill>
                  <a:srgbClr val="000000"/>
                </a:solidFill>
                <a:effectLst/>
                <a:latin typeface="Open Sans" panose="020B0606030504020204" pitchFamily="34" charset="0"/>
              </a:rPr>
              <a:t> - 5:30 – 7:00 – PAC</a:t>
            </a:r>
            <a:br>
              <a:rPr lang="en-US" sz="1400" b="0" i="0" dirty="0">
                <a:solidFill>
                  <a:srgbClr val="000000"/>
                </a:solidFill>
                <a:effectLst/>
                <a:latin typeface="Open Sans" panose="020B0606030504020204" pitchFamily="34" charset="0"/>
              </a:rPr>
            </a:br>
            <a:r>
              <a:rPr lang="en-US" sz="1400" b="0" i="0" dirty="0">
                <a:solidFill>
                  <a:srgbClr val="000000"/>
                </a:solidFill>
                <a:effectLst/>
                <a:latin typeface="Open Sans" panose="020B0606030504020204" pitchFamily="34" charset="0"/>
              </a:rPr>
              <a:t>5 </a:t>
            </a:r>
            <a:r>
              <a:rPr lang="en-US" sz="1400" b="0" i="0" dirty="0" err="1">
                <a:solidFill>
                  <a:srgbClr val="000000"/>
                </a:solidFill>
                <a:effectLst/>
                <a:latin typeface="Open Sans" panose="020B0606030504020204" pitchFamily="34" charset="0"/>
              </a:rPr>
              <a:t>th</a:t>
            </a:r>
            <a:r>
              <a:rPr lang="en-US" sz="1400" b="0" i="0" dirty="0">
                <a:solidFill>
                  <a:srgbClr val="000000"/>
                </a:solidFill>
                <a:effectLst/>
                <a:latin typeface="Open Sans" panose="020B0606030504020204" pitchFamily="34" charset="0"/>
              </a:rPr>
              <a:t> - 5:30 – 7:00 – PAC</a:t>
            </a:r>
            <a:br>
              <a:rPr lang="en-US" sz="1400" b="0" i="0" dirty="0">
                <a:solidFill>
                  <a:srgbClr val="000000"/>
                </a:solidFill>
                <a:effectLst/>
                <a:latin typeface="Open Sans" panose="020B0606030504020204" pitchFamily="34" charset="0"/>
              </a:rPr>
            </a:br>
            <a:r>
              <a:rPr lang="en-US" sz="1400" b="0" i="0" dirty="0">
                <a:solidFill>
                  <a:srgbClr val="000000"/>
                </a:solidFill>
                <a:effectLst/>
                <a:latin typeface="Open Sans" panose="020B0606030504020204" pitchFamily="34" charset="0"/>
              </a:rPr>
              <a:t>7 </a:t>
            </a:r>
            <a:r>
              <a:rPr lang="en-US" sz="1400" b="0" i="0" dirty="0" err="1">
                <a:solidFill>
                  <a:srgbClr val="000000"/>
                </a:solidFill>
                <a:effectLst/>
                <a:latin typeface="Open Sans" panose="020B0606030504020204" pitchFamily="34" charset="0"/>
              </a:rPr>
              <a:t>th</a:t>
            </a:r>
            <a:r>
              <a:rPr lang="en-US" sz="1400" b="0" i="0" dirty="0">
                <a:solidFill>
                  <a:srgbClr val="000000"/>
                </a:solidFill>
                <a:effectLst/>
                <a:latin typeface="Open Sans" panose="020B0606030504020204" pitchFamily="34" charset="0"/>
              </a:rPr>
              <a:t> - 5:30 – 7:00 – PAC</a:t>
            </a:r>
            <a:br>
              <a:rPr lang="en-US" sz="1400" b="0" i="0" dirty="0">
                <a:solidFill>
                  <a:srgbClr val="000000"/>
                </a:solidFill>
                <a:effectLst/>
                <a:latin typeface="Open Sans" panose="020B0606030504020204" pitchFamily="34" charset="0"/>
              </a:rPr>
            </a:br>
            <a:r>
              <a:rPr lang="en-US" sz="1400" b="0" i="0" dirty="0">
                <a:solidFill>
                  <a:srgbClr val="000000"/>
                </a:solidFill>
                <a:effectLst/>
                <a:latin typeface="Open Sans" panose="020B0606030504020204" pitchFamily="34" charset="0"/>
              </a:rPr>
              <a:t>10 TH - 5:30 – 7:00 – PAC</a:t>
            </a:r>
            <a:br>
              <a:rPr lang="en-US" sz="1400" b="0" i="0" dirty="0">
                <a:solidFill>
                  <a:srgbClr val="000000"/>
                </a:solidFill>
                <a:effectLst/>
                <a:latin typeface="Open Sans" panose="020B0606030504020204" pitchFamily="34" charset="0"/>
              </a:rPr>
            </a:br>
            <a:r>
              <a:rPr lang="en-US" sz="1400" b="0" i="0" dirty="0">
                <a:solidFill>
                  <a:srgbClr val="000000"/>
                </a:solidFill>
                <a:effectLst/>
                <a:latin typeface="Open Sans" panose="020B0606030504020204" pitchFamily="34" charset="0"/>
              </a:rPr>
              <a:t>12 TH - 5:30 – 7:00 – PAC</a:t>
            </a:r>
            <a:br>
              <a:rPr lang="en-US" sz="1400" b="0" i="0" dirty="0">
                <a:solidFill>
                  <a:srgbClr val="000000"/>
                </a:solidFill>
                <a:effectLst/>
                <a:latin typeface="Open Sans" panose="020B0606030504020204" pitchFamily="34" charset="0"/>
              </a:rPr>
            </a:br>
            <a:r>
              <a:rPr lang="en-US" sz="1400" b="0" i="0" dirty="0">
                <a:solidFill>
                  <a:srgbClr val="000000"/>
                </a:solidFill>
                <a:effectLst/>
                <a:latin typeface="Open Sans" panose="020B0606030504020204" pitchFamily="34" charset="0"/>
              </a:rPr>
              <a:t>14 TH - 5:30 – 7:00 – PAC</a:t>
            </a:r>
            <a:br>
              <a:rPr lang="en-US" sz="1400" b="0" i="0" dirty="0">
                <a:solidFill>
                  <a:srgbClr val="000000"/>
                </a:solidFill>
                <a:effectLst/>
                <a:latin typeface="Open Sans" panose="020B0606030504020204" pitchFamily="34" charset="0"/>
              </a:rPr>
            </a:br>
            <a:r>
              <a:rPr lang="en-US" sz="1400" b="0" i="0" dirty="0">
                <a:solidFill>
                  <a:srgbClr val="000000"/>
                </a:solidFill>
                <a:effectLst/>
                <a:latin typeface="Open Sans" panose="020B0606030504020204" pitchFamily="34" charset="0"/>
              </a:rPr>
              <a:t>19 TH - 5:30 – 7:00 – PAC</a:t>
            </a:r>
            <a:br>
              <a:rPr lang="en-US" sz="1400" b="0" i="0" dirty="0">
                <a:solidFill>
                  <a:srgbClr val="000000"/>
                </a:solidFill>
                <a:effectLst/>
                <a:latin typeface="Open Sans" panose="020B0606030504020204" pitchFamily="34" charset="0"/>
              </a:rPr>
            </a:br>
            <a:r>
              <a:rPr lang="en-US" sz="1400" b="0" i="0" dirty="0">
                <a:solidFill>
                  <a:srgbClr val="000000"/>
                </a:solidFill>
                <a:effectLst/>
                <a:latin typeface="Open Sans" panose="020B0606030504020204" pitchFamily="34" charset="0"/>
              </a:rPr>
              <a:t>21 ST - 5:30 – 7:00 – PAC</a:t>
            </a:r>
            <a:br>
              <a:rPr lang="en-US" sz="1400" b="0" i="0" dirty="0">
                <a:solidFill>
                  <a:srgbClr val="000000"/>
                </a:solidFill>
                <a:effectLst/>
                <a:latin typeface="Open Sans" panose="020B0606030504020204" pitchFamily="34" charset="0"/>
              </a:rPr>
            </a:br>
            <a:r>
              <a:rPr lang="en-US" sz="1400" b="0" i="0" dirty="0">
                <a:solidFill>
                  <a:srgbClr val="000000"/>
                </a:solidFill>
                <a:effectLst/>
                <a:latin typeface="Open Sans" panose="020B0606030504020204" pitchFamily="34" charset="0"/>
              </a:rPr>
              <a:t>24 TH - 5:30 – 7:00 – PAC</a:t>
            </a:r>
            <a:br>
              <a:rPr lang="en-US" sz="1400" b="0" i="0" dirty="0">
                <a:solidFill>
                  <a:srgbClr val="000000"/>
                </a:solidFill>
                <a:effectLst/>
                <a:latin typeface="Open Sans" panose="020B0606030504020204" pitchFamily="34" charset="0"/>
              </a:rPr>
            </a:br>
            <a:r>
              <a:rPr lang="en-US" sz="1400" b="0" i="0" dirty="0">
                <a:solidFill>
                  <a:srgbClr val="000000"/>
                </a:solidFill>
                <a:effectLst/>
                <a:latin typeface="Open Sans" panose="020B0606030504020204" pitchFamily="34" charset="0"/>
              </a:rPr>
              <a:t>26 TH - 5:00 – 8:00 – PAC – FRIENDS AND FAMILY PERFORMANCE – 5:00 call/6:00 Show</a:t>
            </a:r>
            <a:br>
              <a:rPr lang="en-US" sz="1400" b="0" i="0" dirty="0">
                <a:solidFill>
                  <a:srgbClr val="000000"/>
                </a:solidFill>
                <a:effectLst/>
                <a:latin typeface="Open Sans" panose="020B0606030504020204" pitchFamily="34" charset="0"/>
              </a:rPr>
            </a:br>
            <a:r>
              <a:rPr lang="en-US" sz="1400" b="0" i="0" dirty="0">
                <a:solidFill>
                  <a:srgbClr val="000000"/>
                </a:solidFill>
                <a:effectLst/>
                <a:latin typeface="Open Sans" panose="020B0606030504020204" pitchFamily="34" charset="0"/>
              </a:rPr>
              <a:t>28 TH - 5:30 – 7:00 – PAC</a:t>
            </a:r>
            <a:br>
              <a:rPr lang="en-US" sz="1400" b="0" i="0" dirty="0">
                <a:solidFill>
                  <a:srgbClr val="000000"/>
                </a:solidFill>
                <a:effectLst/>
                <a:latin typeface="Open Sans" panose="020B0606030504020204" pitchFamily="34" charset="0"/>
              </a:rPr>
            </a:br>
            <a:r>
              <a:rPr lang="en-US" sz="1400" b="1" i="0" dirty="0">
                <a:solidFill>
                  <a:srgbClr val="000000"/>
                </a:solidFill>
                <a:effectLst/>
                <a:latin typeface="Open Sans" panose="020B0606030504020204" pitchFamily="34" charset="0"/>
              </a:rPr>
              <a:t>APRIL</a:t>
            </a:r>
            <a:br>
              <a:rPr lang="en-US" sz="1400" b="0" i="0" dirty="0">
                <a:solidFill>
                  <a:srgbClr val="000000"/>
                </a:solidFill>
                <a:effectLst/>
                <a:latin typeface="Open Sans" panose="020B0606030504020204" pitchFamily="34" charset="0"/>
              </a:rPr>
            </a:br>
            <a:r>
              <a:rPr lang="en-US" sz="1400" b="0" i="0" dirty="0">
                <a:solidFill>
                  <a:srgbClr val="000000"/>
                </a:solidFill>
                <a:effectLst/>
                <a:latin typeface="Open Sans" panose="020B0606030504020204" pitchFamily="34" charset="0"/>
              </a:rPr>
              <a:t>12th - TWIN CITIES IMPROV FESTIVAL. </a:t>
            </a:r>
            <a:r>
              <a:rPr lang="en-US" sz="1400" b="0" i="0" dirty="0" err="1">
                <a:solidFill>
                  <a:srgbClr val="000000"/>
                </a:solidFill>
                <a:effectLst/>
                <a:latin typeface="Open Sans" panose="020B0606030504020204" pitchFamily="34" charset="0"/>
              </a:rPr>
              <a:t>PiM</a:t>
            </a:r>
            <a:r>
              <a:rPr lang="en-US" sz="1400" b="0" i="0" dirty="0">
                <a:solidFill>
                  <a:srgbClr val="000000"/>
                </a:solidFill>
                <a:effectLst/>
                <a:latin typeface="Open Sans" panose="020B0606030504020204" pitchFamily="34" charset="0"/>
              </a:rPr>
              <a:t> High School</a:t>
            </a:r>
            <a:br>
              <a:rPr lang="en-US" sz="1400" b="0" i="0" dirty="0">
                <a:solidFill>
                  <a:srgbClr val="000000"/>
                </a:solidFill>
                <a:effectLst/>
                <a:latin typeface="Open Sans" panose="020B0606030504020204" pitchFamily="34" charset="0"/>
              </a:rPr>
            </a:br>
            <a:r>
              <a:rPr lang="en-US" sz="1400" b="0" i="0" dirty="0">
                <a:solidFill>
                  <a:srgbClr val="000000"/>
                </a:solidFill>
                <a:effectLst/>
                <a:latin typeface="Open Sans" panose="020B0606030504020204" pitchFamily="34" charset="0"/>
              </a:rPr>
              <a:t>9:00am - 3:00pm.</a:t>
            </a:r>
            <a:br>
              <a:rPr lang="en-US" sz="1400" b="0" i="0" dirty="0">
                <a:solidFill>
                  <a:srgbClr val="000000"/>
                </a:solidFill>
                <a:effectLst/>
                <a:latin typeface="Open Sans" panose="020B0606030504020204" pitchFamily="34" charset="0"/>
              </a:rPr>
            </a:br>
            <a:br>
              <a:rPr lang="en-US" sz="1400" dirty="0"/>
            </a:br>
            <a:endParaRPr lang="en-US" sz="1400" dirty="0">
              <a:solidFill>
                <a:srgbClr val="1D1D1D"/>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09327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ctrTitle"/>
          </p:nvPr>
        </p:nvSpPr>
        <p:spPr>
          <a:xfrm>
            <a:off x="311700" y="167025"/>
            <a:ext cx="8520600" cy="2022300"/>
          </a:xfrm>
          <a:prstGeom prst="rect">
            <a:avLst/>
          </a:prstGeom>
        </p:spPr>
        <p:txBody>
          <a:bodyPr spcFirstLastPara="1" wrap="square" lIns="91425" tIns="91425" rIns="91425" bIns="91425" anchor="t" anchorCtr="0">
            <a:noAutofit/>
          </a:bodyPr>
          <a:lstStyle/>
          <a:p>
            <a:pPr algn="ctr"/>
            <a:r>
              <a:rPr lang="en-US" sz="2400" b="1" i="0" dirty="0">
                <a:solidFill>
                  <a:srgbClr val="333333"/>
                </a:solidFill>
                <a:effectLst/>
                <a:latin typeface="Old Standard TT" pitchFamily="2" charset="77"/>
              </a:rPr>
              <a:t>Centennial Alumni Summer Stock Theatre - C.A.S.T. Presents Shakespeare Summer Theatre</a:t>
            </a:r>
            <a:br>
              <a:rPr lang="en-US" sz="2400" b="1" i="0" dirty="0">
                <a:solidFill>
                  <a:srgbClr val="333333"/>
                </a:solidFill>
                <a:effectLst/>
                <a:latin typeface="Old Standard TT" pitchFamily="2" charset="77"/>
              </a:rPr>
            </a:br>
            <a:br>
              <a:rPr lang="en-US" sz="2400" b="1" i="0" dirty="0">
                <a:solidFill>
                  <a:srgbClr val="333333"/>
                </a:solidFill>
                <a:effectLst/>
                <a:latin typeface="Old Standard TT" pitchFamily="2" charset="77"/>
              </a:rPr>
            </a:br>
            <a:r>
              <a:rPr lang="en-US" sz="2400" b="0" i="0" dirty="0">
                <a:solidFill>
                  <a:srgbClr val="000000"/>
                </a:solidFill>
                <a:effectLst/>
                <a:latin typeface="Open Sans" panose="020B0606030504020204" pitchFamily="34" charset="0"/>
              </a:rPr>
              <a:t>Former theater alumni and current Centennial Theatre students performed together for a summer show based on a Shakespeare production.</a:t>
            </a:r>
            <a:br>
              <a:rPr lang="en-US" sz="2400" b="0" i="0" dirty="0">
                <a:solidFill>
                  <a:srgbClr val="000000"/>
                </a:solidFill>
                <a:effectLst/>
                <a:latin typeface="Open Sans" panose="020B0606030504020204" pitchFamily="34" charset="0"/>
              </a:rPr>
            </a:br>
            <a:r>
              <a:rPr lang="en-US" sz="2400" b="0" i="0" dirty="0">
                <a:solidFill>
                  <a:srgbClr val="000000"/>
                </a:solidFill>
                <a:effectLst/>
                <a:latin typeface="Open Sans" panose="020B0606030504020204" pitchFamily="34" charset="0"/>
              </a:rPr>
              <a:t>Featuring all ages from beginning middle school to adult.</a:t>
            </a:r>
            <a:br>
              <a:rPr lang="en-US" sz="2400" b="0" i="0" dirty="0">
                <a:solidFill>
                  <a:srgbClr val="000000"/>
                </a:solidFill>
                <a:effectLst/>
                <a:latin typeface="Open Sans" panose="020B0606030504020204" pitchFamily="34" charset="0"/>
              </a:rPr>
            </a:br>
            <a:br>
              <a:rPr lang="en-US" sz="2400" b="0" i="0" dirty="0">
                <a:solidFill>
                  <a:srgbClr val="000000"/>
                </a:solidFill>
                <a:effectLst/>
                <a:latin typeface="Open Sans" panose="020B0606030504020204" pitchFamily="34" charset="0"/>
              </a:rPr>
            </a:br>
            <a:r>
              <a:rPr lang="en-US" sz="2400" b="0" i="0" dirty="0">
                <a:solidFill>
                  <a:srgbClr val="333333"/>
                </a:solidFill>
                <a:effectLst/>
                <a:latin typeface="Old Standard TT" pitchFamily="2" charset="77"/>
              </a:rPr>
              <a:t>Our July 2024 Productions Will Be:</a:t>
            </a:r>
            <a:br>
              <a:rPr lang="en-US" sz="2400" b="0" i="0" dirty="0">
                <a:solidFill>
                  <a:srgbClr val="333333"/>
                </a:solidFill>
                <a:effectLst/>
                <a:latin typeface="Old Standard TT" pitchFamily="2" charset="77"/>
              </a:rPr>
            </a:br>
            <a:r>
              <a:rPr lang="en-US" sz="2400" b="1" i="0" dirty="0">
                <a:solidFill>
                  <a:srgbClr val="333333"/>
                </a:solidFill>
                <a:effectLst/>
                <a:latin typeface="Old Standard TT" pitchFamily="2" charset="77"/>
              </a:rPr>
              <a:t>A Winters Tale and Some other </a:t>
            </a:r>
            <a:r>
              <a:rPr lang="en-US" sz="2400" b="1" i="0" dirty="0" err="1">
                <a:solidFill>
                  <a:srgbClr val="333333"/>
                </a:solidFill>
                <a:effectLst/>
                <a:latin typeface="Old Standard TT" pitchFamily="2" charset="77"/>
              </a:rPr>
              <a:t>Shakespeary</a:t>
            </a:r>
            <a:r>
              <a:rPr lang="en-US" sz="2400" b="1" i="0" dirty="0">
                <a:solidFill>
                  <a:srgbClr val="333333"/>
                </a:solidFill>
                <a:effectLst/>
                <a:latin typeface="Old Standard TT" pitchFamily="2" charset="77"/>
              </a:rPr>
              <a:t> thingy</a:t>
            </a:r>
            <a:br>
              <a:rPr lang="en-US" sz="2400" b="0" i="0" dirty="0">
                <a:solidFill>
                  <a:srgbClr val="333333"/>
                </a:solidFill>
                <a:effectLst/>
                <a:latin typeface="Old Standard TT" pitchFamily="2" charset="77"/>
              </a:rPr>
            </a:br>
            <a:r>
              <a:rPr lang="en-US" sz="2400" b="0" i="0" dirty="0">
                <a:solidFill>
                  <a:srgbClr val="333333"/>
                </a:solidFill>
                <a:effectLst/>
                <a:latin typeface="Old Standard TT" pitchFamily="2" charset="77"/>
              </a:rPr>
              <a:t>Directed by </a:t>
            </a:r>
            <a:r>
              <a:rPr lang="en-US" sz="2400" b="0" i="0" dirty="0" err="1">
                <a:solidFill>
                  <a:srgbClr val="333333"/>
                </a:solidFill>
                <a:effectLst/>
                <a:latin typeface="Old Standard TT" pitchFamily="2" charset="77"/>
              </a:rPr>
              <a:t>Shanan</a:t>
            </a:r>
            <a:r>
              <a:rPr lang="en-US" sz="2400" b="0" i="0" dirty="0">
                <a:solidFill>
                  <a:srgbClr val="333333"/>
                </a:solidFill>
                <a:effectLst/>
                <a:latin typeface="Old Standard TT" pitchFamily="2" charset="77"/>
              </a:rPr>
              <a:t> Custer and Eric Webster</a:t>
            </a:r>
          </a:p>
        </p:txBody>
      </p:sp>
    </p:spTree>
    <p:extLst>
      <p:ext uri="{BB962C8B-B14F-4D97-AF65-F5344CB8AC3E}">
        <p14:creationId xmlns:p14="http://schemas.microsoft.com/office/powerpoint/2010/main" val="3674706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3"/>
        <p:cNvGrpSpPr/>
        <p:nvPr/>
      </p:nvGrpSpPr>
      <p:grpSpPr>
        <a:xfrm>
          <a:off x="0" y="0"/>
          <a:ext cx="0" cy="0"/>
          <a:chOff x="0" y="0"/>
          <a:chExt cx="0" cy="0"/>
        </a:xfrm>
      </p:grpSpPr>
      <p:sp>
        <p:nvSpPr>
          <p:cNvPr id="444" name="Google Shape;444;p63"/>
          <p:cNvSpPr txBox="1"/>
          <p:nvPr/>
        </p:nvSpPr>
        <p:spPr>
          <a:xfrm>
            <a:off x="1110300" y="151388"/>
            <a:ext cx="6923400" cy="769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1200"/>
              </a:spcBef>
              <a:spcAft>
                <a:spcPts val="1200"/>
              </a:spcAft>
              <a:buNone/>
            </a:pPr>
            <a:r>
              <a:rPr lang="en" sz="3600">
                <a:solidFill>
                  <a:schemeClr val="dk1"/>
                </a:solidFill>
                <a:latin typeface="Old Standard TT"/>
                <a:ea typeface="Old Standard TT"/>
                <a:cs typeface="Old Standard TT"/>
                <a:sym typeface="Old Standard TT"/>
              </a:rPr>
              <a:t>“THEATRE BEYOND”</a:t>
            </a:r>
            <a:endParaRPr sz="3600">
              <a:solidFill>
                <a:schemeClr val="dk1"/>
              </a:solidFill>
              <a:latin typeface="Old Standard TT"/>
              <a:ea typeface="Old Standard TT"/>
              <a:cs typeface="Old Standard TT"/>
              <a:sym typeface="Old Standard TT"/>
            </a:endParaRPr>
          </a:p>
        </p:txBody>
      </p:sp>
      <p:sp>
        <p:nvSpPr>
          <p:cNvPr id="445" name="Google Shape;445;p63"/>
          <p:cNvSpPr txBox="1"/>
          <p:nvPr/>
        </p:nvSpPr>
        <p:spPr>
          <a:xfrm>
            <a:off x="631050" y="1087425"/>
            <a:ext cx="7881900" cy="164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a:solidFill>
                  <a:schemeClr val="dk1"/>
                </a:solidFill>
                <a:latin typeface="Open Sans"/>
                <a:ea typeface="Open Sans"/>
                <a:cs typeface="Open Sans"/>
                <a:sym typeface="Open Sans"/>
              </a:rPr>
              <a:t>Headed up by Melissa Krieger and Eric Webster: </a:t>
            </a:r>
            <a:endParaRPr sz="1900">
              <a:solidFill>
                <a:schemeClr val="dk1"/>
              </a:solidFill>
              <a:latin typeface="Open Sans"/>
              <a:ea typeface="Open Sans"/>
              <a:cs typeface="Open Sans"/>
              <a:sym typeface="Open Sans"/>
            </a:endParaRPr>
          </a:p>
          <a:p>
            <a:pPr marL="0" lvl="0" indent="0" algn="ctr" rtl="0">
              <a:spcBef>
                <a:spcPts val="0"/>
              </a:spcBef>
              <a:spcAft>
                <a:spcPts val="0"/>
              </a:spcAft>
              <a:buNone/>
            </a:pPr>
            <a:r>
              <a:rPr lang="en" sz="1900">
                <a:solidFill>
                  <a:schemeClr val="dk1"/>
                </a:solidFill>
                <a:latin typeface="Open Sans"/>
                <a:ea typeface="Open Sans"/>
                <a:cs typeface="Open Sans"/>
                <a:sym typeface="Open Sans"/>
              </a:rPr>
              <a:t>“Theatre Beyond” is a program that will bring more opportunities for education, learning, fundamentals and experiences for </a:t>
            </a:r>
            <a:endParaRPr sz="1900">
              <a:solidFill>
                <a:schemeClr val="dk1"/>
              </a:solidFill>
              <a:latin typeface="Open Sans"/>
              <a:ea typeface="Open Sans"/>
              <a:cs typeface="Open Sans"/>
              <a:sym typeface="Open Sans"/>
            </a:endParaRPr>
          </a:p>
          <a:p>
            <a:pPr marL="0" lvl="0" indent="0" algn="ctr" rtl="0">
              <a:spcBef>
                <a:spcPts val="0"/>
              </a:spcBef>
              <a:spcAft>
                <a:spcPts val="0"/>
              </a:spcAft>
              <a:buNone/>
            </a:pPr>
            <a:r>
              <a:rPr lang="en" sz="1900">
                <a:solidFill>
                  <a:schemeClr val="dk1"/>
                </a:solidFill>
                <a:latin typeface="Open Sans"/>
                <a:ea typeface="Open Sans"/>
                <a:cs typeface="Open Sans"/>
                <a:sym typeface="Open Sans"/>
              </a:rPr>
              <a:t>high school students in the theatre program that are considering a career in the performing arts.</a:t>
            </a:r>
            <a:endParaRPr sz="1900">
              <a:solidFill>
                <a:schemeClr val="dk1"/>
              </a:solidFill>
              <a:latin typeface="Open Sans"/>
              <a:ea typeface="Open Sans"/>
              <a:cs typeface="Open Sans"/>
              <a:sym typeface="Open Sans"/>
            </a:endParaRPr>
          </a:p>
        </p:txBody>
      </p:sp>
      <p:sp>
        <p:nvSpPr>
          <p:cNvPr id="446" name="Google Shape;446;p63"/>
          <p:cNvSpPr txBox="1"/>
          <p:nvPr/>
        </p:nvSpPr>
        <p:spPr>
          <a:xfrm>
            <a:off x="467700" y="3090850"/>
            <a:ext cx="8487000" cy="1563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600">
                <a:solidFill>
                  <a:schemeClr val="dk1"/>
                </a:solidFill>
                <a:latin typeface="Open Sans"/>
                <a:ea typeface="Open Sans"/>
                <a:cs typeface="Open Sans"/>
                <a:sym typeface="Open Sans"/>
              </a:rPr>
              <a:t>INFORMATION ON ALL UPCOMING “THEATRE  BEYOND ACTIVITIES AND EVENTS WILL BE POSTED ON OUR WEBSITE UNDER THE “THEATRE BEYOND” TAB.  ALL INFORMATION ABOUT “THEATRE BEYOND” ACTIVITIES AND EVENTS AND HOW TO PARTICIPATE  WILL BE POSTED THERE</a:t>
            </a:r>
            <a:endParaRPr sz="16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chemeClr val="dk1"/>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3" name="TextBox 2">
            <a:extLst>
              <a:ext uri="{FF2B5EF4-FFF2-40B4-BE49-F238E27FC236}">
                <a16:creationId xmlns:a16="http://schemas.microsoft.com/office/drawing/2014/main" id="{AD2576DD-16FB-9601-35A5-B933BDDDF465}"/>
              </a:ext>
            </a:extLst>
          </p:cNvPr>
          <p:cNvSpPr txBox="1"/>
          <p:nvPr/>
        </p:nvSpPr>
        <p:spPr>
          <a:xfrm>
            <a:off x="265815" y="802035"/>
            <a:ext cx="8963246" cy="4401205"/>
          </a:xfrm>
          <a:prstGeom prst="rect">
            <a:avLst/>
          </a:prstGeom>
          <a:noFill/>
        </p:spPr>
        <p:txBody>
          <a:bodyPr wrap="square">
            <a:spAutoFit/>
          </a:bodyPr>
          <a:lstStyle/>
          <a:p>
            <a:r>
              <a:rPr lang="en" sz="2800" b="1" dirty="0">
                <a:solidFill>
                  <a:schemeClr val="tx1"/>
                </a:solidFill>
                <a:latin typeface="Old Standard TT"/>
                <a:ea typeface="Old Standard TT"/>
                <a:cs typeface="Old Standard TT"/>
                <a:sym typeface="Old Standard TT"/>
              </a:rPr>
              <a:t>Centennial Theatre End of the Year </a:t>
            </a:r>
            <a:r>
              <a:rPr lang="en" sz="2800" b="1" i="1" dirty="0">
                <a:solidFill>
                  <a:schemeClr val="tx1"/>
                </a:solidFill>
                <a:latin typeface="Old Standard TT"/>
                <a:ea typeface="Old Standard TT"/>
                <a:cs typeface="Old Standard TT"/>
                <a:sym typeface="Old Standard TT"/>
              </a:rPr>
              <a:t>NOT </a:t>
            </a:r>
            <a:r>
              <a:rPr lang="en" sz="2800" b="1" dirty="0">
                <a:solidFill>
                  <a:schemeClr val="tx1"/>
                </a:solidFill>
                <a:latin typeface="Old Standard TT"/>
                <a:ea typeface="Old Standard TT"/>
                <a:cs typeface="Old Standard TT"/>
                <a:sym typeface="Old Standard TT"/>
              </a:rPr>
              <a:t>a Banquet</a:t>
            </a:r>
          </a:p>
          <a:p>
            <a:endParaRPr lang="en" sz="2800" dirty="0">
              <a:solidFill>
                <a:schemeClr val="tx1"/>
              </a:solidFill>
              <a:latin typeface="Old Standard TT"/>
              <a:ea typeface="Old Standard TT"/>
              <a:cs typeface="Old Standard TT"/>
              <a:sym typeface="Old Standard TT"/>
            </a:endParaRPr>
          </a:p>
          <a:p>
            <a:r>
              <a:rPr lang="en-US" sz="2800" b="0" i="0" dirty="0">
                <a:solidFill>
                  <a:srgbClr val="333333"/>
                </a:solidFill>
                <a:effectLst/>
                <a:latin typeface="Old Standard TT" pitchFamily="2" charset="77"/>
              </a:rPr>
              <a:t>5/30 – END OF YEAR CELEBRATION – </a:t>
            </a:r>
          </a:p>
          <a:p>
            <a:r>
              <a:rPr lang="en-US" sz="2800" b="0" i="0" dirty="0">
                <a:solidFill>
                  <a:srgbClr val="333333"/>
                </a:solidFill>
                <a:effectLst/>
                <a:latin typeface="Old Standard TT" pitchFamily="2" charset="77"/>
              </a:rPr>
              <a:t>PAC – 5:30 – 8:00</a:t>
            </a:r>
          </a:p>
          <a:p>
            <a:endParaRPr lang="en-US" sz="2800" dirty="0">
              <a:solidFill>
                <a:srgbClr val="333333"/>
              </a:solidFill>
              <a:latin typeface="Old Standard TT" pitchFamily="2" charset="77"/>
            </a:endParaRPr>
          </a:p>
          <a:p>
            <a:r>
              <a:rPr lang="en-US" sz="2800" b="0" i="0" dirty="0">
                <a:solidFill>
                  <a:srgbClr val="333333"/>
                </a:solidFill>
                <a:effectLst/>
                <a:latin typeface="Old Standard TT" pitchFamily="2" charset="77"/>
              </a:rPr>
              <a:t>Letters/ Medals/Recognition/Presidents/Theater Board/Next seasons shows</a:t>
            </a:r>
          </a:p>
          <a:p>
            <a:endParaRPr lang="en-US" sz="2800" dirty="0">
              <a:solidFill>
                <a:srgbClr val="333333"/>
              </a:solidFill>
              <a:latin typeface="Old Standard TT" pitchFamily="2" charset="77"/>
            </a:endParaRPr>
          </a:p>
          <a:p>
            <a:r>
              <a:rPr lang="en-US" sz="2800" b="0" i="0" dirty="0">
                <a:solidFill>
                  <a:srgbClr val="333333"/>
                </a:solidFill>
                <a:effectLst/>
                <a:latin typeface="Old Standard TT" pitchFamily="2" charset="77"/>
              </a:rPr>
              <a:t>PARENTS/FAMILIES SHOULD/CAN ATTEND!</a:t>
            </a:r>
          </a:p>
          <a:p>
            <a:endParaRPr lang="en-US" sz="2800" dirty="0">
              <a:solidFill>
                <a:schemeClr val="tx1"/>
              </a:solidFill>
            </a:endParaRPr>
          </a:p>
        </p:txBody>
      </p:sp>
    </p:spTree>
    <p:extLst>
      <p:ext uri="{BB962C8B-B14F-4D97-AF65-F5344CB8AC3E}">
        <p14:creationId xmlns:p14="http://schemas.microsoft.com/office/powerpoint/2010/main" val="1261819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ctrTitle"/>
          </p:nvPr>
        </p:nvSpPr>
        <p:spPr>
          <a:xfrm>
            <a:off x="311700" y="167025"/>
            <a:ext cx="8520600" cy="2022300"/>
          </a:xfrm>
          <a:prstGeom prst="rect">
            <a:avLst/>
          </a:prstGeom>
        </p:spPr>
        <p:txBody>
          <a:bodyPr spcFirstLastPara="1" wrap="square" lIns="91425" tIns="91425" rIns="91425" bIns="91425" anchor="t" anchorCtr="0">
            <a:noAutofit/>
          </a:bodyPr>
          <a:lstStyle/>
          <a:p>
            <a:pPr marL="0" marR="0">
              <a:spcBef>
                <a:spcPts val="0"/>
              </a:spcBef>
              <a:spcAft>
                <a:spcPts val="0"/>
              </a:spcAft>
            </a:pPr>
            <a:r>
              <a:rPr lang="en-US" sz="1800" kern="0" dirty="0">
                <a:effectLst/>
                <a:latin typeface="Helvetica" pitchFamily="2" charset="0"/>
                <a:ea typeface="Calibri" panose="020F0502020204030204" pitchFamily="34" charset="0"/>
                <a:cs typeface="Helvetica" pitchFamily="2" charset="0"/>
              </a:rPr>
              <a:t>*</a:t>
            </a:r>
            <a:r>
              <a:rPr lang="en-US" sz="1800" b="1" kern="0" dirty="0">
                <a:effectLst/>
                <a:latin typeface="Helvetica" pitchFamily="2" charset="0"/>
                <a:ea typeface="Calibri" panose="020F0502020204030204" pitchFamily="34" charset="0"/>
                <a:cs typeface="Helvetica" pitchFamily="2" charset="0"/>
              </a:rPr>
              <a:t>Lettering</a:t>
            </a:r>
            <a:br>
              <a:rPr lang="en-US" sz="1800" kern="0" dirty="0">
                <a:effectLst/>
                <a:latin typeface="Helvetica" pitchFamily="2" charset="0"/>
                <a:ea typeface="Calibri" panose="020F0502020204030204" pitchFamily="34" charset="0"/>
                <a:cs typeface="Helvetica" pitchFamily="2" charset="0"/>
              </a:rPr>
            </a:br>
            <a:br>
              <a:rPr lang="en-US" sz="1800" kern="0" dirty="0">
                <a:effectLst/>
                <a:latin typeface="Helvetica" pitchFamily="2" charset="0"/>
                <a:ea typeface="Calibri" panose="020F0502020204030204" pitchFamily="34" charset="0"/>
                <a:cs typeface="Helvetica" pitchFamily="2"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Those involved in theater at Centennial High School as cast/crew/volunteer can earn points towards a Varsity Theater letter based on their participation in productions.</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To receive a Varsity Letter, a student must have earned a total of 40 points for the year.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Ask for the rundown of the point values for different participation levels.</a:t>
            </a:r>
            <a:br>
              <a:rPr lang="en-US" sz="24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071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0" y="0"/>
            <a:ext cx="9143981" cy="5143500"/>
          </a:xfrm>
          <a:prstGeom prst="rect">
            <a:avLst/>
          </a:prstGeom>
          <a:noFill/>
          <a:ln>
            <a:noFill/>
          </a:ln>
        </p:spPr>
      </p:pic>
      <p:sp>
        <p:nvSpPr>
          <p:cNvPr id="61" name="Google Shape;61;p14"/>
          <p:cNvSpPr txBox="1"/>
          <p:nvPr/>
        </p:nvSpPr>
        <p:spPr>
          <a:xfrm>
            <a:off x="952638" y="1839475"/>
            <a:ext cx="72387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6000">
                <a:solidFill>
                  <a:schemeClr val="lt1"/>
                </a:solidFill>
                <a:latin typeface="Old Standard TT"/>
                <a:ea typeface="Old Standard TT"/>
                <a:cs typeface="Old Standard TT"/>
                <a:sym typeface="Old Standard TT"/>
              </a:rPr>
              <a:t>Centennial Theatre</a:t>
            </a:r>
            <a:endParaRPr sz="6000">
              <a:solidFill>
                <a:schemeClr val="lt1"/>
              </a:solidFill>
              <a:latin typeface="Old Standard TT"/>
              <a:ea typeface="Old Standard TT"/>
              <a:cs typeface="Old Standard TT"/>
              <a:sym typeface="Old Standard TT"/>
            </a:endParaRPr>
          </a:p>
        </p:txBody>
      </p:sp>
      <p:sp>
        <p:nvSpPr>
          <p:cNvPr id="62" name="Google Shape;62;p14"/>
          <p:cNvSpPr txBox="1"/>
          <p:nvPr/>
        </p:nvSpPr>
        <p:spPr>
          <a:xfrm>
            <a:off x="1958238" y="2683375"/>
            <a:ext cx="52275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a:solidFill>
                  <a:schemeClr val="lt1"/>
                </a:solidFill>
                <a:latin typeface="Open Sans"/>
                <a:ea typeface="Open Sans"/>
                <a:cs typeface="Open Sans"/>
                <a:sym typeface="Open Sans"/>
              </a:rPr>
              <a:t>Where Everyone Belongs</a:t>
            </a:r>
            <a:endParaRPr sz="3000">
              <a:solidFill>
                <a:schemeClr val="lt1"/>
              </a:solidFill>
              <a:latin typeface="Open Sans"/>
              <a:ea typeface="Open Sans"/>
              <a:cs typeface="Open Sans"/>
              <a:sym typeface="Open Sans"/>
            </a:endParaRPr>
          </a:p>
        </p:txBody>
      </p:sp>
      <p:pic>
        <p:nvPicPr>
          <p:cNvPr id="2" name="Google Shape;55;p13">
            <a:extLst>
              <a:ext uri="{FF2B5EF4-FFF2-40B4-BE49-F238E27FC236}">
                <a16:creationId xmlns:a16="http://schemas.microsoft.com/office/drawing/2014/main" id="{EB6DC3B1-61CA-4117-A23E-8BA914C0713A}"/>
              </a:ext>
            </a:extLst>
          </p:cNvPr>
          <p:cNvPicPr preferRelativeResize="0"/>
          <p:nvPr/>
        </p:nvPicPr>
        <p:blipFill>
          <a:blip r:embed="rId4">
            <a:alphaModFix/>
          </a:blip>
          <a:stretch>
            <a:fillRect/>
          </a:stretch>
        </p:blipFill>
        <p:spPr>
          <a:xfrm>
            <a:off x="3559628" y="676800"/>
            <a:ext cx="1654390" cy="1300330"/>
          </a:xfrm>
          <a:prstGeom prst="rect">
            <a:avLst/>
          </a:prstGeom>
          <a:noFill/>
          <a:ln>
            <a:noFill/>
          </a:ln>
        </p:spPr>
      </p:pic>
    </p:spTree>
    <p:extLst>
      <p:ext uri="{BB962C8B-B14F-4D97-AF65-F5344CB8AC3E}">
        <p14:creationId xmlns:p14="http://schemas.microsoft.com/office/powerpoint/2010/main" val="11333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animEffect transition="in" filter="fade">
                                      <p:cBhvr>
                                        <p:cTn id="7" dur="1000"/>
                                        <p:tgtEl>
                                          <p:spTgt spid="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
                                            <p:txEl>
                                              <p:pRg st="0" end="0"/>
                                            </p:txEl>
                                          </p:spTgt>
                                        </p:tgtEl>
                                        <p:attrNameLst>
                                          <p:attrName>style.visibility</p:attrName>
                                        </p:attrNameLst>
                                      </p:cBhvr>
                                      <p:to>
                                        <p:strVal val="visible"/>
                                      </p:to>
                                    </p:set>
                                    <p:animEffect transition="in" filter="fade">
                                      <p:cBhvr>
                                        <p:cTn id="12" dur="1000"/>
                                        <p:tgtEl>
                                          <p:spTgt spid="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4"/>
        <p:cNvGrpSpPr/>
        <p:nvPr/>
      </p:nvGrpSpPr>
      <p:grpSpPr>
        <a:xfrm>
          <a:off x="0" y="0"/>
          <a:ext cx="0" cy="0"/>
          <a:chOff x="0" y="0"/>
          <a:chExt cx="0" cy="0"/>
        </a:xfrm>
      </p:grpSpPr>
      <p:pic>
        <p:nvPicPr>
          <p:cNvPr id="745" name="Google Shape;745;p104"/>
          <p:cNvPicPr preferRelativeResize="0"/>
          <p:nvPr/>
        </p:nvPicPr>
        <p:blipFill>
          <a:blip r:embed="rId3">
            <a:alphaModFix/>
          </a:blip>
          <a:stretch>
            <a:fillRect/>
          </a:stretch>
        </p:blipFill>
        <p:spPr>
          <a:xfrm>
            <a:off x="0" y="0"/>
            <a:ext cx="9143981" cy="5143500"/>
          </a:xfrm>
          <a:prstGeom prst="rect">
            <a:avLst/>
          </a:prstGeom>
          <a:noFill/>
          <a:ln>
            <a:noFill/>
          </a:ln>
        </p:spPr>
      </p:pic>
      <p:sp>
        <p:nvSpPr>
          <p:cNvPr id="746" name="Google Shape;746;p104"/>
          <p:cNvSpPr txBox="1"/>
          <p:nvPr/>
        </p:nvSpPr>
        <p:spPr>
          <a:xfrm>
            <a:off x="745050" y="276850"/>
            <a:ext cx="76539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dirty="0">
                <a:solidFill>
                  <a:schemeClr val="lt1"/>
                </a:solidFill>
                <a:latin typeface="Old Standard TT"/>
                <a:ea typeface="Old Standard TT"/>
                <a:cs typeface="Old Standard TT"/>
                <a:sym typeface="Old Standard TT"/>
              </a:rPr>
              <a:t>High School 2025 Musical</a:t>
            </a:r>
          </a:p>
        </p:txBody>
      </p:sp>
      <p:pic>
        <p:nvPicPr>
          <p:cNvPr id="4" name="Picture 3" descr="A book cover with a gold frame&#10;&#10;Description automatically generated">
            <a:extLst>
              <a:ext uri="{FF2B5EF4-FFF2-40B4-BE49-F238E27FC236}">
                <a16:creationId xmlns:a16="http://schemas.microsoft.com/office/drawing/2014/main" id="{F069A65A-05E4-E886-60FB-514DD74D4D02}"/>
              </a:ext>
            </a:extLst>
          </p:cNvPr>
          <p:cNvPicPr>
            <a:picLocks noChangeAspect="1"/>
          </p:cNvPicPr>
          <p:nvPr/>
        </p:nvPicPr>
        <p:blipFill>
          <a:blip r:embed="rId4"/>
          <a:stretch>
            <a:fillRect/>
          </a:stretch>
        </p:blipFill>
        <p:spPr>
          <a:xfrm>
            <a:off x="3225790" y="1117600"/>
            <a:ext cx="2692400" cy="3365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ctrTitle"/>
          </p:nvPr>
        </p:nvSpPr>
        <p:spPr>
          <a:xfrm>
            <a:off x="311700" y="167025"/>
            <a:ext cx="8520600" cy="2022300"/>
          </a:xfrm>
          <a:prstGeom prst="rect">
            <a:avLst/>
          </a:prstGeom>
        </p:spPr>
        <p:txBody>
          <a:bodyPr spcFirstLastPara="1" wrap="square" lIns="91425" tIns="91425" rIns="91425" bIns="91425" anchor="t" anchorCtr="0">
            <a:noAutofit/>
          </a:bodyPr>
          <a:lstStyle/>
          <a:p>
            <a:pPr marL="0" marR="0">
              <a:spcBef>
                <a:spcPts val="0"/>
              </a:spcBef>
              <a:spcAft>
                <a:spcPts val="0"/>
              </a:spcAft>
            </a:pPr>
            <a:br>
              <a:rPr lang="en-US" sz="1600" kern="0" dirty="0">
                <a:effectLst/>
                <a:latin typeface="Helvetica" pitchFamily="2" charset="0"/>
                <a:ea typeface="Calibri" panose="020F0502020204030204" pitchFamily="34" charset="0"/>
                <a:cs typeface="Helvetica" pitchFamily="2" charset="0"/>
              </a:rPr>
            </a:br>
            <a:r>
              <a:rPr lang="en-US" sz="1600" b="1" u="sng" dirty="0">
                <a:latin typeface="Helvetica" pitchFamily="2" charset="0"/>
                <a:ea typeface="Calibri" panose="020F0502020204030204" pitchFamily="34" charset="0"/>
                <a:cs typeface="Helvetica" pitchFamily="2" charset="0"/>
              </a:rPr>
              <a:t>SHOW T</a:t>
            </a:r>
            <a:r>
              <a:rPr lang="en-US" sz="1600" b="1" u="sng" kern="0" dirty="0">
                <a:effectLst/>
                <a:latin typeface="Helvetica" pitchFamily="2" charset="0"/>
                <a:ea typeface="Calibri" panose="020F0502020204030204" pitchFamily="34" charset="0"/>
                <a:cs typeface="Helvetica" pitchFamily="2" charset="0"/>
              </a:rPr>
              <a:t>ICKETS</a:t>
            </a:r>
            <a:br>
              <a:rPr lang="en-US" sz="1600" b="1" u="sng" kern="0" dirty="0">
                <a:effectLst/>
                <a:latin typeface="Helvetica" pitchFamily="2" charset="0"/>
                <a:ea typeface="Calibri" panose="020F0502020204030204" pitchFamily="34" charset="0"/>
                <a:cs typeface="Helvetica" pitchFamily="2" charset="0"/>
              </a:rPr>
            </a:br>
            <a:br>
              <a:rPr lang="en-US" sz="1600" b="1" u="sng" kern="0" dirty="0">
                <a:effectLst/>
                <a:latin typeface="Helvetica" pitchFamily="2" charset="0"/>
                <a:ea typeface="Calibri" panose="020F0502020204030204" pitchFamily="34" charset="0"/>
                <a:cs typeface="Helvetica" pitchFamily="2" charset="0"/>
              </a:rPr>
            </a:br>
            <a:r>
              <a:rPr lang="en-US" sz="1600" kern="0" dirty="0">
                <a:effectLst/>
                <a:latin typeface="Helvetica" pitchFamily="2" charset="0"/>
                <a:ea typeface="Calibri" panose="020F0502020204030204" pitchFamily="34" charset="0"/>
                <a:cs typeface="Helvetica" pitchFamily="2" charset="0"/>
              </a:rPr>
              <a:t>TICKETS FOR SHOWS GO ON SALE TWO WEEKS BEFORE OPENING NIGHT</a:t>
            </a:r>
            <a:br>
              <a:rPr lang="en-US" sz="1600" kern="0" dirty="0">
                <a:effectLst/>
                <a:latin typeface="Helvetica" pitchFamily="2" charset="0"/>
                <a:ea typeface="Calibri" panose="020F0502020204030204" pitchFamily="34" charset="0"/>
                <a:cs typeface="Helvetica" pitchFamily="2" charset="0"/>
              </a:rPr>
            </a:br>
            <a:r>
              <a:rPr lang="en-US" sz="1600" kern="0" dirty="0">
                <a:effectLst/>
                <a:latin typeface="Helvetica" pitchFamily="2" charset="0"/>
                <a:ea typeface="Calibri" panose="020F0502020204030204" pitchFamily="34" charset="0"/>
                <a:cs typeface="Helvetica" pitchFamily="2" charset="0"/>
              </a:rPr>
              <a:t> </a:t>
            </a:r>
            <a:br>
              <a:rPr lang="en-US" sz="1600" kern="0" dirty="0">
                <a:effectLst/>
                <a:latin typeface="Helvetica" pitchFamily="2" charset="0"/>
                <a:ea typeface="Calibri" panose="020F0502020204030204" pitchFamily="34" charset="0"/>
                <a:cs typeface="Helvetica" pitchFamily="2" charset="0"/>
              </a:rPr>
            </a:br>
            <a:r>
              <a:rPr lang="en-US" sz="1600" kern="0" dirty="0">
                <a:effectLst/>
                <a:latin typeface="Helvetica" pitchFamily="2" charset="0"/>
                <a:ea typeface="Calibri" panose="020F0502020204030204" pitchFamily="34" charset="0"/>
                <a:cs typeface="Helvetica" pitchFamily="2" charset="0"/>
              </a:rPr>
              <a:t>ALL TICKETS NEED TO BE PURCHASED ONLINE</a:t>
            </a:r>
            <a:br>
              <a:rPr lang="en-US" sz="1600" kern="0" dirty="0">
                <a:effectLst/>
                <a:latin typeface="Helvetica" pitchFamily="2" charset="0"/>
                <a:ea typeface="Calibri" panose="020F0502020204030204" pitchFamily="34" charset="0"/>
                <a:cs typeface="Helvetica" pitchFamily="2" charset="0"/>
              </a:rPr>
            </a:br>
            <a:br>
              <a:rPr lang="en-US" sz="1600" kern="0" dirty="0">
                <a:effectLst/>
                <a:latin typeface="Helvetica" pitchFamily="2" charset="0"/>
                <a:ea typeface="Calibri" panose="020F0502020204030204" pitchFamily="34" charset="0"/>
                <a:cs typeface="Helvetica" pitchFamily="2" charset="0"/>
              </a:rPr>
            </a:b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5136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3">
          <a:extLst>
            <a:ext uri="{FF2B5EF4-FFF2-40B4-BE49-F238E27FC236}">
              <a16:creationId xmlns:a16="http://schemas.microsoft.com/office/drawing/2014/main" id="{8E84AABB-2BE8-ADF4-D80A-58CD9FFAFE13}"/>
            </a:ext>
          </a:extLst>
        </p:cNvPr>
        <p:cNvGrpSpPr/>
        <p:nvPr/>
      </p:nvGrpSpPr>
      <p:grpSpPr>
        <a:xfrm>
          <a:off x="0" y="0"/>
          <a:ext cx="0" cy="0"/>
          <a:chOff x="0" y="0"/>
          <a:chExt cx="0" cy="0"/>
        </a:xfrm>
      </p:grpSpPr>
      <p:sp>
        <p:nvSpPr>
          <p:cNvPr id="174" name="Google Shape;174;p29">
            <a:extLst>
              <a:ext uri="{FF2B5EF4-FFF2-40B4-BE49-F238E27FC236}">
                <a16:creationId xmlns:a16="http://schemas.microsoft.com/office/drawing/2014/main" id="{30916A73-4370-0E4A-FC9A-B8B6C72C5DE6}"/>
              </a:ext>
            </a:extLst>
          </p:cNvPr>
          <p:cNvSpPr txBox="1">
            <a:spLocks noGrp="1"/>
          </p:cNvSpPr>
          <p:nvPr>
            <p:ph type="ctrTitle"/>
          </p:nvPr>
        </p:nvSpPr>
        <p:spPr>
          <a:xfrm>
            <a:off x="311700" y="167025"/>
            <a:ext cx="8520600" cy="2022300"/>
          </a:xfrm>
          <a:prstGeom prst="rect">
            <a:avLst/>
          </a:prstGeom>
        </p:spPr>
        <p:txBody>
          <a:bodyPr spcFirstLastPara="1" wrap="square" lIns="91425" tIns="91425" rIns="91425" bIns="91425" anchor="t" anchorCtr="0">
            <a:noAutofit/>
          </a:bodyPr>
          <a:lstStyle/>
          <a:p>
            <a:pPr marL="0" marR="0">
              <a:spcBef>
                <a:spcPts val="0"/>
              </a:spcBef>
              <a:spcAft>
                <a:spcPts val="0"/>
              </a:spcAft>
            </a:pPr>
            <a:r>
              <a:rPr lang="en-US" sz="1600" b="1" u="sng" kern="0" dirty="0">
                <a:effectLst/>
                <a:latin typeface="Helvetica" pitchFamily="2" charset="0"/>
                <a:ea typeface="Calibri" panose="020F0502020204030204" pitchFamily="34" charset="0"/>
                <a:cs typeface="Helvetica" pitchFamily="2" charset="0"/>
              </a:rPr>
              <a:t>REGISTRATION</a:t>
            </a:r>
            <a:br>
              <a:rPr lang="en-US" sz="1600" kern="0" dirty="0">
                <a:effectLst/>
                <a:latin typeface="Helvetica" pitchFamily="2" charset="0"/>
                <a:ea typeface="Calibri" panose="020F0502020204030204" pitchFamily="34" charset="0"/>
                <a:cs typeface="Helvetica" pitchFamily="2" charset="0"/>
              </a:rPr>
            </a:br>
            <a:br>
              <a:rPr lang="en-US" sz="1600" kern="0" dirty="0">
                <a:effectLst/>
                <a:latin typeface="Helvetica" pitchFamily="2" charset="0"/>
                <a:ea typeface="Calibri" panose="020F0502020204030204" pitchFamily="34" charset="0"/>
                <a:cs typeface="Helvetica" pitchFamily="2" charset="0"/>
              </a:rPr>
            </a:br>
            <a:r>
              <a:rPr lang="en-US" sz="1600" kern="0" dirty="0">
                <a:effectLst/>
                <a:latin typeface="Helvetica" pitchFamily="2" charset="0"/>
                <a:ea typeface="Calibri" panose="020F0502020204030204" pitchFamily="34" charset="0"/>
                <a:cs typeface="Helvetica" pitchFamily="2" charset="0"/>
              </a:rPr>
              <a:t>Parent Portal</a:t>
            </a:r>
            <a:br>
              <a:rPr lang="en-US" sz="1600" kern="0" dirty="0">
                <a:effectLst/>
                <a:latin typeface="Helvetica" pitchFamily="2" charset="0"/>
                <a:ea typeface="Calibri" panose="020F0502020204030204" pitchFamily="34" charset="0"/>
                <a:cs typeface="Helvetica" pitchFamily="2" charset="0"/>
              </a:rPr>
            </a:br>
            <a:br>
              <a:rPr lang="en-US" sz="1600" kern="0" dirty="0">
                <a:effectLst/>
                <a:latin typeface="Helvetica" pitchFamily="2" charset="0"/>
                <a:ea typeface="Calibri" panose="020F0502020204030204" pitchFamily="34" charset="0"/>
                <a:cs typeface="Helvetica" pitchFamily="2" charset="0"/>
              </a:rPr>
            </a:br>
            <a:r>
              <a:rPr lang="en-US" sz="1600" kern="0" dirty="0">
                <a:effectLst/>
                <a:latin typeface="Helvetica" pitchFamily="2" charset="0"/>
                <a:ea typeface="Calibri" panose="020F0502020204030204" pitchFamily="34" charset="0"/>
                <a:cs typeface="Helvetica" pitchFamily="2" charset="0"/>
              </a:rPr>
              <a:t>REGISTER NOW!</a:t>
            </a:r>
            <a:br>
              <a:rPr lang="en-US" sz="1600" kern="0" dirty="0">
                <a:effectLst/>
                <a:latin typeface="Helvetica" pitchFamily="2" charset="0"/>
                <a:ea typeface="Calibri" panose="020F0502020204030204" pitchFamily="34" charset="0"/>
                <a:cs typeface="Helvetica" pitchFamily="2" charset="0"/>
              </a:rPr>
            </a:br>
            <a:r>
              <a:rPr lang="en-US" sz="1600" dirty="0">
                <a:latin typeface="Helvetica" pitchFamily="2" charset="0"/>
                <a:ea typeface="Calibri" panose="020F0502020204030204" pitchFamily="34" charset="0"/>
                <a:cs typeface="Helvetica" pitchFamily="2" charset="0"/>
              </a:rPr>
              <a:t>CAST AND CREW!</a:t>
            </a:r>
            <a:br>
              <a:rPr lang="en-US" sz="1600" dirty="0">
                <a:latin typeface="Helvetica" pitchFamily="2" charset="0"/>
                <a:ea typeface="Calibri" panose="020F0502020204030204" pitchFamily="34" charset="0"/>
                <a:cs typeface="Helvetica" pitchFamily="2" charset="0"/>
              </a:rPr>
            </a:br>
            <a:br>
              <a:rPr lang="en-US" sz="1600" dirty="0">
                <a:latin typeface="Helvetica" pitchFamily="2" charset="0"/>
                <a:ea typeface="Calibri" panose="020F0502020204030204" pitchFamily="34" charset="0"/>
                <a:cs typeface="Helvetica" pitchFamily="2" charset="0"/>
              </a:rPr>
            </a:br>
            <a:r>
              <a:rPr lang="en-US" sz="1600" dirty="0">
                <a:latin typeface="Helvetica" pitchFamily="2" charset="0"/>
                <a:ea typeface="Calibri" panose="020F0502020204030204" pitchFamily="34" charset="0"/>
                <a:cs typeface="Helvetica" pitchFamily="2" charset="0"/>
              </a:rPr>
              <a:t>ACTORS YOU HAVE TO BE REGISTERED </a:t>
            </a:r>
            <a:br>
              <a:rPr lang="en-US" sz="1600" dirty="0">
                <a:latin typeface="Helvetica" pitchFamily="2" charset="0"/>
                <a:ea typeface="Calibri" panose="020F0502020204030204" pitchFamily="34" charset="0"/>
                <a:cs typeface="Helvetica" pitchFamily="2" charset="0"/>
              </a:rPr>
            </a:br>
            <a:r>
              <a:rPr lang="en-US" sz="1600" dirty="0">
                <a:latin typeface="Helvetica" pitchFamily="2" charset="0"/>
                <a:ea typeface="Calibri" panose="020F0502020204030204" pitchFamily="34" charset="0"/>
                <a:cs typeface="Helvetica" pitchFamily="2" charset="0"/>
              </a:rPr>
              <a:t>AND BRING FILLED OUT FORM TO AUDITION</a:t>
            </a:r>
            <a:br>
              <a:rPr lang="en-US" sz="1600" dirty="0">
                <a:latin typeface="Helvetica" pitchFamily="2" charset="0"/>
                <a:ea typeface="Calibri" panose="020F0502020204030204" pitchFamily="34" charset="0"/>
                <a:cs typeface="Helvetica" pitchFamily="2" charset="0"/>
              </a:rPr>
            </a:br>
            <a:br>
              <a:rPr lang="en-US" sz="1600" dirty="0">
                <a:latin typeface="Helvetica" pitchFamily="2" charset="0"/>
                <a:ea typeface="Calibri" panose="020F0502020204030204" pitchFamily="34" charset="0"/>
                <a:cs typeface="Helvetica" pitchFamily="2" charset="0"/>
              </a:rPr>
            </a:br>
            <a:r>
              <a:rPr lang="en-US" sz="1600" dirty="0">
                <a:latin typeface="Helvetica" pitchFamily="2" charset="0"/>
                <a:ea typeface="Calibri" panose="020F0502020204030204" pitchFamily="34" charset="0"/>
                <a:cs typeface="Helvetica" pitchFamily="2" charset="0"/>
              </a:rPr>
              <a:t>CREW MUST REGISTER BY January 2!</a:t>
            </a:r>
            <a:br>
              <a:rPr lang="en-US" sz="1600" kern="0" dirty="0">
                <a:effectLst/>
                <a:latin typeface="Helvetica" pitchFamily="2" charset="0"/>
                <a:ea typeface="Calibri" panose="020F0502020204030204" pitchFamily="34" charset="0"/>
                <a:cs typeface="Helvetica" pitchFamily="2" charset="0"/>
              </a:rPr>
            </a:br>
            <a:br>
              <a:rPr lang="en-US" sz="1600" kern="0" dirty="0">
                <a:effectLst/>
                <a:latin typeface="Helvetica" pitchFamily="2" charset="0"/>
                <a:ea typeface="Calibri" panose="020F0502020204030204" pitchFamily="34" charset="0"/>
                <a:cs typeface="Helvetica" pitchFamily="2" charset="0"/>
              </a:rPr>
            </a:br>
            <a:r>
              <a:rPr lang="en-US" sz="1600" kern="0" dirty="0">
                <a:effectLst/>
                <a:latin typeface="Helvetica" pitchFamily="2" charset="0"/>
                <a:ea typeface="Calibri" panose="020F0502020204030204" pitchFamily="34" charset="0"/>
                <a:cs typeface="Helvetica" pitchFamily="2" charset="0"/>
              </a:rPr>
              <a:t>Crew must bring signed/filled out  forms to west office and have them put in </a:t>
            </a:r>
            <a:br>
              <a:rPr lang="en-US" sz="1600" kern="0" dirty="0">
                <a:effectLst/>
                <a:latin typeface="Helvetica" pitchFamily="2" charset="0"/>
                <a:ea typeface="Calibri" panose="020F0502020204030204" pitchFamily="34" charset="0"/>
                <a:cs typeface="Helvetica" pitchFamily="2" charset="0"/>
              </a:rPr>
            </a:br>
            <a:r>
              <a:rPr lang="en-US" sz="1600" kern="0" dirty="0">
                <a:effectLst/>
                <a:latin typeface="Helvetica" pitchFamily="2" charset="0"/>
                <a:ea typeface="Calibri" panose="020F0502020204030204" pitchFamily="34" charset="0"/>
                <a:cs typeface="Helvetica" pitchFamily="2" charset="0"/>
              </a:rPr>
              <a:t>Mr. Websters Mailbox BY JANUARY 2</a:t>
            </a:r>
            <a:r>
              <a:rPr lang="en-US" sz="1600" kern="0" baseline="30000" dirty="0">
                <a:effectLst/>
                <a:latin typeface="Helvetica" pitchFamily="2" charset="0"/>
                <a:ea typeface="Calibri" panose="020F0502020204030204" pitchFamily="34" charset="0"/>
                <a:cs typeface="Helvetica" pitchFamily="2" charset="0"/>
              </a:rPr>
              <a:t>nd</a:t>
            </a:r>
            <a:r>
              <a:rPr lang="en-US" sz="1600" kern="0" dirty="0">
                <a:effectLst/>
                <a:latin typeface="Helvetica" pitchFamily="2" charset="0"/>
                <a:ea typeface="Calibri" panose="020F0502020204030204" pitchFamily="34" charset="0"/>
                <a:cs typeface="Helvetica" pitchFamily="2" charset="0"/>
              </a:rPr>
              <a:t>!</a:t>
            </a:r>
            <a:br>
              <a:rPr lang="en-US" sz="1600" kern="0" dirty="0">
                <a:effectLst/>
                <a:latin typeface="Helvetica" pitchFamily="2" charset="0"/>
                <a:ea typeface="Calibri" panose="020F0502020204030204" pitchFamily="34" charset="0"/>
                <a:cs typeface="Helvetica" pitchFamily="2" charset="0"/>
              </a:rPr>
            </a:br>
            <a:br>
              <a:rPr lang="en-US" sz="1600" kern="0" dirty="0">
                <a:effectLst/>
                <a:latin typeface="Helvetica" pitchFamily="2" charset="0"/>
                <a:ea typeface="Calibri" panose="020F0502020204030204" pitchFamily="34" charset="0"/>
                <a:cs typeface="Helvetica" pitchFamily="2" charset="0"/>
              </a:rPr>
            </a:br>
            <a:r>
              <a:rPr lang="en-US" sz="1600" kern="0" dirty="0">
                <a:effectLst/>
                <a:latin typeface="Helvetica" pitchFamily="2" charset="0"/>
                <a:ea typeface="Calibri" panose="020F0502020204030204" pitchFamily="34" charset="0"/>
                <a:cs typeface="Helvetica" pitchFamily="2" charset="0"/>
              </a:rPr>
              <a:t>For Crew; Failure to drop off form and be registered by January 2</a:t>
            </a:r>
            <a:r>
              <a:rPr lang="en-US" sz="1600" kern="0" baseline="30000" dirty="0">
                <a:effectLst/>
                <a:latin typeface="Helvetica" pitchFamily="2" charset="0"/>
                <a:ea typeface="Calibri" panose="020F0502020204030204" pitchFamily="34" charset="0"/>
                <a:cs typeface="Helvetica" pitchFamily="2" charset="0"/>
              </a:rPr>
              <a:t>nd</a:t>
            </a:r>
            <a:r>
              <a:rPr lang="en-US" sz="1600" kern="0" dirty="0">
                <a:effectLst/>
                <a:latin typeface="Helvetica" pitchFamily="2" charset="0"/>
                <a:ea typeface="Calibri" panose="020F0502020204030204" pitchFamily="34" charset="0"/>
                <a:cs typeface="Helvetica" pitchFamily="2" charset="0"/>
              </a:rPr>
              <a:t> will mean you forfeit your spot to someone on the wait list for Crew.</a:t>
            </a:r>
            <a:br>
              <a:rPr lang="en-US" sz="1600" kern="0" dirty="0">
                <a:effectLst/>
                <a:latin typeface="Helvetica" pitchFamily="2" charset="0"/>
                <a:ea typeface="Calibri" panose="020F0502020204030204" pitchFamily="34" charset="0"/>
                <a:cs typeface="Helvetica" pitchFamily="2" charset="0"/>
              </a:rPr>
            </a:br>
            <a:br>
              <a:rPr lang="en-US" sz="1600" kern="0" dirty="0">
                <a:effectLst/>
                <a:latin typeface="Helvetica" pitchFamily="2" charset="0"/>
                <a:ea typeface="Calibri" panose="020F0502020204030204" pitchFamily="34" charset="0"/>
                <a:cs typeface="Helvetica" pitchFamily="2" charset="0"/>
              </a:rPr>
            </a:br>
            <a:br>
              <a:rPr lang="en-US" sz="1600" kern="0" dirty="0">
                <a:effectLst/>
                <a:latin typeface="Helvetica" pitchFamily="2" charset="0"/>
                <a:ea typeface="Calibri" panose="020F0502020204030204" pitchFamily="34" charset="0"/>
                <a:cs typeface="Helvetica" pitchFamily="2" charset="0"/>
              </a:rPr>
            </a:b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4618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ctrTitle"/>
          </p:nvPr>
        </p:nvSpPr>
        <p:spPr>
          <a:xfrm>
            <a:off x="311700" y="167025"/>
            <a:ext cx="8520600" cy="2022300"/>
          </a:xfrm>
          <a:prstGeom prst="rect">
            <a:avLst/>
          </a:prstGeom>
        </p:spPr>
        <p:txBody>
          <a:bodyPr spcFirstLastPara="1" wrap="square" lIns="91425" tIns="91425" rIns="91425" bIns="91425" anchor="t" anchorCtr="0">
            <a:noAutofit/>
          </a:bodyPr>
          <a:lstStyle/>
          <a:p>
            <a:pPr marL="0" marR="0">
              <a:spcBef>
                <a:spcPts val="0"/>
              </a:spcBef>
              <a:spcAft>
                <a:spcPts val="0"/>
              </a:spcAft>
            </a:pPr>
            <a:r>
              <a:rPr lang="en-US" sz="1400" kern="0" dirty="0">
                <a:effectLst/>
                <a:latin typeface="Helvetica" pitchFamily="2" charset="0"/>
                <a:ea typeface="Calibri" panose="020F0502020204030204" pitchFamily="34" charset="0"/>
                <a:cs typeface="Helvetica" pitchFamily="2" charset="0"/>
              </a:rPr>
              <a:t>*</a:t>
            </a:r>
            <a:r>
              <a:rPr lang="en-US" sz="1400" b="1" kern="0" dirty="0">
                <a:effectLst/>
                <a:latin typeface="AppleSystemUIFont"/>
                <a:ea typeface="Calibri" panose="020F0502020204030204" pitchFamily="34" charset="0"/>
                <a:cs typeface="Helvetica" pitchFamily="2" charset="0"/>
              </a:rPr>
              <a:t>CREW PRODUCTION TEAM</a:t>
            </a:r>
            <a:br>
              <a:rPr lang="en-US" sz="1400" kern="100" dirty="0">
                <a:effectLst/>
                <a:latin typeface="Calibri" panose="020F0502020204030204" pitchFamily="34" charset="0"/>
                <a:ea typeface="Calibri" panose="020F0502020204030204" pitchFamily="34" charset="0"/>
                <a:cs typeface="Times New Roman" panose="02020603050405020304" pitchFamily="18" charset="0"/>
              </a:rPr>
            </a:br>
            <a:r>
              <a:rPr lang="en-US" sz="1400" kern="0" dirty="0">
                <a:effectLst/>
                <a:latin typeface="Helvetica" pitchFamily="2" charset="0"/>
                <a:ea typeface="Calibri" panose="020F0502020204030204" pitchFamily="34" charset="0"/>
                <a:cs typeface="Helvetica" pitchFamily="2" charset="0"/>
              </a:rPr>
              <a:t> </a:t>
            </a:r>
            <a:br>
              <a:rPr lang="en-US" sz="1400" kern="100" dirty="0">
                <a:effectLst/>
                <a:latin typeface="Calibri" panose="020F0502020204030204" pitchFamily="34" charset="0"/>
                <a:ea typeface="Calibri" panose="020F0502020204030204" pitchFamily="34" charset="0"/>
                <a:cs typeface="Times New Roman" panose="02020603050405020304" pitchFamily="18" charset="0"/>
              </a:rPr>
            </a:br>
            <a:r>
              <a:rPr lang="en-US" sz="1400" kern="0" dirty="0">
                <a:effectLst/>
                <a:latin typeface="Helvetica" pitchFamily="2" charset="0"/>
                <a:ea typeface="Calibri" panose="020F0502020204030204" pitchFamily="34" charset="0"/>
                <a:cs typeface="Helvetica" pitchFamily="2" charset="0"/>
              </a:rPr>
              <a:t>*Costuming – Laurie </a:t>
            </a:r>
            <a:r>
              <a:rPr lang="en-US" sz="1400" kern="0" dirty="0" err="1">
                <a:effectLst/>
                <a:latin typeface="Helvetica" pitchFamily="2" charset="0"/>
                <a:ea typeface="Calibri" panose="020F0502020204030204" pitchFamily="34" charset="0"/>
                <a:cs typeface="Helvetica" pitchFamily="2" charset="0"/>
              </a:rPr>
              <a:t>Tangren</a:t>
            </a:r>
            <a:br>
              <a:rPr lang="en-US" sz="1400" kern="0" dirty="0">
                <a:effectLst/>
                <a:latin typeface="Helvetica" pitchFamily="2" charset="0"/>
                <a:ea typeface="Calibri" panose="020F0502020204030204" pitchFamily="34" charset="0"/>
                <a:cs typeface="Helvetica" pitchFamily="2" charset="0"/>
              </a:rPr>
            </a:br>
            <a:br>
              <a:rPr lang="en-US" sz="1400" kern="0" dirty="0">
                <a:effectLst/>
                <a:latin typeface="Helvetica" pitchFamily="2" charset="0"/>
                <a:ea typeface="Calibri" panose="020F0502020204030204" pitchFamily="34" charset="0"/>
                <a:cs typeface="Helvetica" pitchFamily="2" charset="0"/>
              </a:rPr>
            </a:br>
            <a:r>
              <a:rPr lang="en-US" sz="1400" kern="0" dirty="0">
                <a:effectLst/>
                <a:latin typeface="Helvetica" pitchFamily="2" charset="0"/>
                <a:ea typeface="Calibri" panose="020F0502020204030204" pitchFamily="34" charset="0"/>
                <a:cs typeface="Helvetica" pitchFamily="2" charset="0"/>
              </a:rPr>
              <a:t>*Make-up – Annika McCarthy / Costume Crew and </a:t>
            </a:r>
            <a:r>
              <a:rPr lang="en-US" sz="1400" dirty="0">
                <a:latin typeface="Helvetica" pitchFamily="2" charset="0"/>
                <a:ea typeface="Calibri" panose="020F0502020204030204" pitchFamily="34" charset="0"/>
                <a:cs typeface="Helvetica" pitchFamily="2" charset="0"/>
              </a:rPr>
              <a:t>EVERY ACTOR</a:t>
            </a:r>
            <a:br>
              <a:rPr lang="en-US" sz="1400" kern="0" dirty="0">
                <a:effectLst/>
                <a:latin typeface="Helvetica" pitchFamily="2" charset="0"/>
                <a:ea typeface="Calibri" panose="020F0502020204030204" pitchFamily="34" charset="0"/>
                <a:cs typeface="Helvetica" pitchFamily="2" charset="0"/>
              </a:rPr>
            </a:br>
            <a:br>
              <a:rPr lang="en-US" sz="1400" kern="0" dirty="0">
                <a:effectLst/>
                <a:latin typeface="Helvetica" pitchFamily="2" charset="0"/>
                <a:ea typeface="Calibri" panose="020F0502020204030204" pitchFamily="34" charset="0"/>
                <a:cs typeface="Helvetica" pitchFamily="2" charset="0"/>
              </a:rPr>
            </a:br>
            <a:r>
              <a:rPr lang="en-US" sz="1400" kern="0" dirty="0">
                <a:effectLst/>
                <a:latin typeface="Helvetica" pitchFamily="2" charset="0"/>
                <a:ea typeface="Calibri" panose="020F0502020204030204" pitchFamily="34" charset="0"/>
                <a:cs typeface="Helvetica" pitchFamily="2" charset="0"/>
              </a:rPr>
              <a:t>*Booth Crew – Eric Webster – Lights/Sound/Spotlights</a:t>
            </a:r>
            <a:br>
              <a:rPr lang="en-US" sz="1400" kern="100" dirty="0">
                <a:effectLst/>
                <a:latin typeface="Calibri" panose="020F0502020204030204" pitchFamily="34" charset="0"/>
                <a:ea typeface="Calibri" panose="020F0502020204030204" pitchFamily="34" charset="0"/>
                <a:cs typeface="Times New Roman" panose="02020603050405020304" pitchFamily="18" charset="0"/>
              </a:rPr>
            </a:br>
            <a:r>
              <a:rPr lang="en-US" sz="1400" kern="0" dirty="0">
                <a:effectLst/>
                <a:latin typeface="Helvetica" pitchFamily="2" charset="0"/>
                <a:ea typeface="Calibri" panose="020F0502020204030204" pitchFamily="34" charset="0"/>
                <a:cs typeface="Helvetica" pitchFamily="2" charset="0"/>
              </a:rPr>
              <a:t>	 </a:t>
            </a:r>
            <a:br>
              <a:rPr lang="en-US" sz="1400" kern="100" dirty="0">
                <a:effectLst/>
                <a:latin typeface="Calibri" panose="020F0502020204030204" pitchFamily="34" charset="0"/>
                <a:ea typeface="Calibri" panose="020F0502020204030204" pitchFamily="34" charset="0"/>
                <a:cs typeface="Times New Roman" panose="02020603050405020304" pitchFamily="18" charset="0"/>
              </a:rPr>
            </a:br>
            <a:r>
              <a:rPr lang="en-US" sz="1400" kern="0" dirty="0">
                <a:effectLst/>
                <a:latin typeface="Helvetica" pitchFamily="2" charset="0"/>
                <a:ea typeface="Calibri" panose="020F0502020204030204" pitchFamily="34" charset="0"/>
                <a:cs typeface="Helvetica" pitchFamily="2" charset="0"/>
              </a:rPr>
              <a:t>*Set and Props Design Crew – Kris Schmidt</a:t>
            </a:r>
            <a:br>
              <a:rPr lang="en-US" sz="1400" kern="0" dirty="0">
                <a:effectLst/>
                <a:latin typeface="Helvetica" pitchFamily="2" charset="0"/>
                <a:ea typeface="Calibri" panose="020F0502020204030204" pitchFamily="34" charset="0"/>
                <a:cs typeface="Helvetica" pitchFamily="2" charset="0"/>
              </a:rPr>
            </a:br>
            <a:br>
              <a:rPr lang="en-US" sz="1400" kern="0" dirty="0">
                <a:effectLst/>
                <a:latin typeface="Helvetica" pitchFamily="2" charset="0"/>
                <a:ea typeface="Calibri" panose="020F0502020204030204" pitchFamily="34" charset="0"/>
                <a:cs typeface="Helvetica" pitchFamily="2" charset="0"/>
              </a:rPr>
            </a:br>
            <a:r>
              <a:rPr lang="en-US" sz="1400" kern="0" dirty="0">
                <a:effectLst/>
                <a:latin typeface="Helvetica" pitchFamily="2" charset="0"/>
                <a:ea typeface="Calibri" panose="020F0502020204030204" pitchFamily="34" charset="0"/>
                <a:cs typeface="Helvetica" pitchFamily="2" charset="0"/>
              </a:rPr>
              <a:t>*Stage Managers – Delaney Schmitt / Hayden Partyka / Eliot Malone / Olivia Fuller / March Towey</a:t>
            </a:r>
            <a:br>
              <a:rPr lang="en-US" sz="1400" kern="0" dirty="0">
                <a:effectLst/>
                <a:latin typeface="Helvetica" pitchFamily="2" charset="0"/>
                <a:ea typeface="Calibri" panose="020F0502020204030204" pitchFamily="34" charset="0"/>
                <a:cs typeface="Helvetica" pitchFamily="2" charset="0"/>
              </a:rPr>
            </a:br>
            <a:br>
              <a:rPr lang="en-US" sz="1400" kern="0" dirty="0">
                <a:effectLst/>
                <a:latin typeface="Helvetica" pitchFamily="2" charset="0"/>
                <a:ea typeface="Calibri" panose="020F0502020204030204" pitchFamily="34" charset="0"/>
                <a:cs typeface="Helvetica" pitchFamily="2" charset="0"/>
              </a:rPr>
            </a:br>
            <a:r>
              <a:rPr lang="en-US" sz="1400" kern="0" dirty="0">
                <a:effectLst/>
                <a:latin typeface="Helvetica" pitchFamily="2" charset="0"/>
                <a:ea typeface="Calibri" panose="020F0502020204030204" pitchFamily="34" charset="0"/>
                <a:cs typeface="Helvetica" pitchFamily="2" charset="0"/>
              </a:rPr>
              <a:t>*Run Crew – part of Set Crew</a:t>
            </a:r>
            <a:br>
              <a:rPr lang="en-US" sz="1400" kern="0" dirty="0">
                <a:effectLst/>
                <a:latin typeface="Helvetica" pitchFamily="2" charset="0"/>
                <a:ea typeface="Calibri" panose="020F0502020204030204" pitchFamily="34" charset="0"/>
                <a:cs typeface="Helvetica" pitchFamily="2" charset="0"/>
              </a:rPr>
            </a:br>
            <a:br>
              <a:rPr lang="en-US" sz="1400" kern="0" dirty="0">
                <a:effectLst/>
                <a:latin typeface="Helvetica" pitchFamily="2" charset="0"/>
                <a:ea typeface="Calibri" panose="020F0502020204030204" pitchFamily="34" charset="0"/>
                <a:cs typeface="Helvetica" pitchFamily="2" charset="0"/>
              </a:rPr>
            </a:br>
            <a:r>
              <a:rPr lang="en-US" sz="1400" kern="0" dirty="0">
                <a:effectLst/>
                <a:latin typeface="Helvetica" pitchFamily="2" charset="0"/>
                <a:ea typeface="Calibri" panose="020F0502020204030204" pitchFamily="34" charset="0"/>
                <a:cs typeface="Helvetica" pitchFamily="2" charset="0"/>
              </a:rPr>
              <a:t>*Props Master</a:t>
            </a:r>
            <a:br>
              <a:rPr lang="en-US" sz="1400" kern="0" dirty="0">
                <a:effectLst/>
                <a:latin typeface="Helvetica" pitchFamily="2" charset="0"/>
                <a:ea typeface="Calibri" panose="020F0502020204030204" pitchFamily="34" charset="0"/>
                <a:cs typeface="Helvetica" pitchFamily="2" charset="0"/>
              </a:rPr>
            </a:br>
            <a:br>
              <a:rPr lang="en-US" sz="1400" kern="0" dirty="0">
                <a:effectLst/>
                <a:latin typeface="Helvetica" pitchFamily="2" charset="0"/>
                <a:ea typeface="Calibri" panose="020F0502020204030204" pitchFamily="34" charset="0"/>
                <a:cs typeface="Helvetica" pitchFamily="2" charset="0"/>
              </a:rPr>
            </a:br>
            <a:r>
              <a:rPr lang="en-US" sz="1400" kern="0" dirty="0">
                <a:effectLst/>
                <a:latin typeface="Helvetica" pitchFamily="2" charset="0"/>
                <a:ea typeface="Calibri" panose="020F0502020204030204" pitchFamily="34" charset="0"/>
                <a:cs typeface="Helvetica" pitchFamily="2" charset="0"/>
              </a:rPr>
              <a:t>*Ushering – set crew</a:t>
            </a:r>
            <a:br>
              <a:rPr lang="en-US" sz="1400" dirty="0">
                <a:latin typeface="Helvetica" pitchFamily="2" charset="0"/>
                <a:ea typeface="Calibri" panose="020F0502020204030204" pitchFamily="34" charset="0"/>
                <a:cs typeface="Helvetica" pitchFamily="2" charset="0"/>
              </a:rPr>
            </a:br>
            <a:r>
              <a:rPr lang="en-US" sz="1400" kern="0" dirty="0">
                <a:effectLst/>
                <a:latin typeface="Helvetica" pitchFamily="2" charset="0"/>
                <a:ea typeface="Calibri" panose="020F0502020204030204" pitchFamily="34" charset="0"/>
                <a:cs typeface="Helvetica" pitchFamily="2" charset="0"/>
              </a:rPr>
              <a:t> </a:t>
            </a:r>
            <a:br>
              <a:rPr lang="en-US" sz="1400" kern="100" dirty="0">
                <a:effectLst/>
                <a:latin typeface="Calibri" panose="020F0502020204030204" pitchFamily="34" charset="0"/>
                <a:ea typeface="Calibri" panose="020F0502020204030204" pitchFamily="34" charset="0"/>
                <a:cs typeface="Times New Roman" panose="02020603050405020304" pitchFamily="18" charset="0"/>
              </a:rPr>
            </a:br>
            <a:br>
              <a:rPr lang="en-US" sz="1400" kern="100" dirty="0">
                <a:effectLst/>
                <a:latin typeface="Calibri" panose="020F0502020204030204" pitchFamily="34" charset="0"/>
                <a:ea typeface="Calibri" panose="020F0502020204030204" pitchFamily="34" charset="0"/>
                <a:cs typeface="Times New Roman" panose="02020603050405020304" pitchFamily="18" charset="0"/>
              </a:rPr>
            </a:br>
            <a:r>
              <a:rPr lang="en-US" sz="1400" kern="0" dirty="0">
                <a:effectLst/>
                <a:latin typeface="Helvetica" pitchFamily="2" charset="0"/>
                <a:ea typeface="Calibri" panose="020F0502020204030204" pitchFamily="34" charset="0"/>
                <a:cs typeface="Helvetica" pitchFamily="2" charset="0"/>
              </a:rPr>
              <a:t> </a:t>
            </a:r>
            <a:br>
              <a:rPr lang="en-US" sz="1400" kern="0" dirty="0">
                <a:effectLst/>
                <a:latin typeface="Helvetica" pitchFamily="2" charset="0"/>
                <a:ea typeface="Calibri" panose="020F0502020204030204" pitchFamily="34" charset="0"/>
                <a:cs typeface="Helvetica" pitchFamily="2" charset="0"/>
              </a:rPr>
            </a:br>
            <a:br>
              <a:rPr lang="en-US" sz="14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0328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7"/>
        <p:cNvGrpSpPr/>
        <p:nvPr/>
      </p:nvGrpSpPr>
      <p:grpSpPr>
        <a:xfrm>
          <a:off x="0" y="0"/>
          <a:ext cx="0" cy="0"/>
          <a:chOff x="0" y="0"/>
          <a:chExt cx="0" cy="0"/>
        </a:xfrm>
      </p:grpSpPr>
      <p:sp>
        <p:nvSpPr>
          <p:cNvPr id="68" name="Google Shape;68;p15"/>
          <p:cNvSpPr txBox="1">
            <a:spLocks noGrp="1"/>
          </p:cNvSpPr>
          <p:nvPr>
            <p:ph type="ctrTitle"/>
          </p:nvPr>
        </p:nvSpPr>
        <p:spPr>
          <a:xfrm>
            <a:off x="311708" y="1545450"/>
            <a:ext cx="8520600" cy="20526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dirty="0">
                <a:solidFill>
                  <a:schemeClr val="lt1"/>
                </a:solidFill>
                <a:latin typeface="Old Standard TT"/>
                <a:ea typeface="Old Standard TT"/>
                <a:cs typeface="Old Standard TT"/>
                <a:sym typeface="Old Standard TT"/>
              </a:rPr>
              <a:t>Welcome to the Centennial Theatre 2025 Musical Information Meeting</a:t>
            </a:r>
            <a:endParaRPr dirty="0">
              <a:solidFill>
                <a:schemeClr val="lt1"/>
              </a:solidFill>
              <a:latin typeface="Old Standard TT"/>
              <a:ea typeface="Old Standard TT"/>
              <a:cs typeface="Old Standard TT"/>
              <a:sym typeface="Old Standard T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ctrTitle"/>
          </p:nvPr>
        </p:nvSpPr>
        <p:spPr>
          <a:xfrm>
            <a:off x="311700" y="167025"/>
            <a:ext cx="8520600" cy="2022300"/>
          </a:xfrm>
          <a:prstGeom prst="rect">
            <a:avLst/>
          </a:prstGeom>
        </p:spPr>
        <p:txBody>
          <a:bodyPr spcFirstLastPara="1" wrap="square" lIns="91425" tIns="91425" rIns="91425" bIns="91425" anchor="t" anchorCtr="0">
            <a:noAutofit/>
          </a:bodyPr>
          <a:lstStyle/>
          <a:p>
            <a:pPr marL="0" marR="0">
              <a:spcBef>
                <a:spcPts val="0"/>
              </a:spcBef>
              <a:spcAft>
                <a:spcPts val="0"/>
              </a:spcAft>
            </a:pPr>
            <a:r>
              <a:rPr lang="en-US" sz="1400" kern="0" dirty="0">
                <a:effectLst/>
                <a:latin typeface="Helvetica" pitchFamily="2" charset="0"/>
                <a:ea typeface="Calibri" panose="020F0502020204030204" pitchFamily="34" charset="0"/>
                <a:cs typeface="Helvetica" pitchFamily="2" charset="0"/>
              </a:rPr>
              <a:t>*</a:t>
            </a:r>
            <a:r>
              <a:rPr lang="en-US" sz="1400" b="1" kern="0" dirty="0">
                <a:effectLst/>
                <a:latin typeface="AppleSystemUIFont"/>
                <a:ea typeface="Calibri" panose="020F0502020204030204" pitchFamily="34" charset="0"/>
                <a:cs typeface="Helvetica" pitchFamily="2" charset="0"/>
              </a:rPr>
              <a:t>CREW INFORMATION</a:t>
            </a:r>
            <a:br>
              <a:rPr lang="en-US" sz="1400" b="1" kern="0" dirty="0">
                <a:effectLst/>
                <a:latin typeface="AppleSystemUIFont"/>
                <a:ea typeface="Calibri" panose="020F0502020204030204" pitchFamily="34" charset="0"/>
                <a:cs typeface="Helvetica" pitchFamily="2" charset="0"/>
              </a:rPr>
            </a:br>
            <a:br>
              <a:rPr lang="en-US" sz="1400" b="1" kern="0" dirty="0">
                <a:effectLst/>
                <a:latin typeface="AppleSystemUIFont"/>
                <a:ea typeface="Calibri" panose="020F0502020204030204" pitchFamily="34" charset="0"/>
                <a:cs typeface="Helvetica" pitchFamily="2" charset="0"/>
              </a:rPr>
            </a:br>
            <a:r>
              <a:rPr lang="en-US" sz="1400" b="1" kern="0" dirty="0">
                <a:effectLst/>
                <a:latin typeface="AppleSystemUIFont"/>
                <a:ea typeface="Calibri" panose="020F0502020204030204" pitchFamily="34" charset="0"/>
                <a:cs typeface="Helvetica" pitchFamily="2" charset="0"/>
              </a:rPr>
              <a:t>IF YOU PARTICIPATED IN CREW IN THE FALL PLAY YOU </a:t>
            </a:r>
            <a:r>
              <a:rPr lang="en-US" sz="1400" b="1" dirty="0">
                <a:latin typeface="AppleSystemUIFont"/>
                <a:ea typeface="Calibri" panose="020F0502020204030204" pitchFamily="34" charset="0"/>
                <a:cs typeface="Helvetica" pitchFamily="2" charset="0"/>
              </a:rPr>
              <a:t>ARE AUTOMATICALLY IN FOR THE SAME</a:t>
            </a:r>
            <a:r>
              <a:rPr lang="en-US" sz="1400" b="1" kern="0" dirty="0">
                <a:effectLst/>
                <a:latin typeface="AppleSystemUIFont"/>
                <a:ea typeface="Calibri" panose="020F0502020204030204" pitchFamily="34" charset="0"/>
                <a:cs typeface="Helvetica" pitchFamily="2" charset="0"/>
              </a:rPr>
              <a:t> CREW POSITION FOR THE MUSICAL.  IF YOU WANT TO SWITCH TO A DIFFERENT CREW YOU MUST FILL OUT A WAIT LIST FORM.</a:t>
            </a:r>
            <a:br>
              <a:rPr lang="en-US" sz="1400" b="1" kern="0" dirty="0">
                <a:effectLst/>
                <a:latin typeface="AppleSystemUIFont"/>
                <a:ea typeface="Calibri" panose="020F0502020204030204" pitchFamily="34" charset="0"/>
                <a:cs typeface="Helvetica" pitchFamily="2" charset="0"/>
              </a:rPr>
            </a:br>
            <a:r>
              <a:rPr lang="en-US" sz="1400" b="1" kern="0" dirty="0">
                <a:effectLst/>
                <a:latin typeface="AppleSystemUIFont"/>
                <a:ea typeface="Calibri" panose="020F0502020204030204" pitchFamily="34" charset="0"/>
                <a:cs typeface="Helvetica" pitchFamily="2" charset="0"/>
              </a:rPr>
              <a:t>  </a:t>
            </a:r>
            <a:br>
              <a:rPr lang="en-US" sz="1400" b="1" kern="0" dirty="0">
                <a:effectLst/>
                <a:latin typeface="AppleSystemUIFont"/>
                <a:ea typeface="Calibri" panose="020F0502020204030204" pitchFamily="34" charset="0"/>
                <a:cs typeface="Helvetica" pitchFamily="2" charset="0"/>
              </a:rPr>
            </a:br>
            <a:r>
              <a:rPr lang="en-US" sz="1400" b="1" kern="0" dirty="0">
                <a:effectLst/>
                <a:latin typeface="AppleSystemUIFont"/>
                <a:ea typeface="Calibri" panose="020F0502020204030204" pitchFamily="34" charset="0"/>
                <a:cs typeface="Helvetica" pitchFamily="2" charset="0"/>
              </a:rPr>
              <a:t>IF YOU WERE ON TWO CREWS THIS FALL YOU MUST GO ON WAITLIST FOR SECOND CREW CHOICE</a:t>
            </a:r>
            <a:br>
              <a:rPr lang="en-US" sz="1400" b="1" kern="0" dirty="0">
                <a:effectLst/>
                <a:latin typeface="AppleSystemUIFont"/>
                <a:ea typeface="Calibri" panose="020F0502020204030204" pitchFamily="34" charset="0"/>
                <a:cs typeface="Helvetica" pitchFamily="2" charset="0"/>
              </a:rPr>
            </a:br>
            <a:br>
              <a:rPr lang="en-US" sz="1400" b="1" kern="0" dirty="0">
                <a:effectLst/>
                <a:latin typeface="AppleSystemUIFont"/>
                <a:ea typeface="Calibri" panose="020F0502020204030204" pitchFamily="34" charset="0"/>
                <a:cs typeface="Helvetica" pitchFamily="2" charset="0"/>
              </a:rPr>
            </a:br>
            <a:r>
              <a:rPr lang="en-US" sz="1400" kern="0" dirty="0">
                <a:effectLst/>
                <a:latin typeface="AppleSystemUIFont"/>
                <a:ea typeface="Calibri" panose="020F0502020204030204" pitchFamily="34" charset="0"/>
                <a:cs typeface="Helvetica" pitchFamily="2" charset="0"/>
              </a:rPr>
              <a:t>If you were not on crew for the fall play </a:t>
            </a:r>
            <a:r>
              <a:rPr lang="en-US" sz="1400" kern="0" dirty="0">
                <a:effectLst/>
                <a:latin typeface="Helvetica" pitchFamily="2" charset="0"/>
                <a:ea typeface="Calibri" panose="020F0502020204030204" pitchFamily="34" charset="0"/>
                <a:cs typeface="Helvetica" pitchFamily="2" charset="0"/>
              </a:rPr>
              <a:t>fill out a waitlist form. You will be notified Via Email that you put on the wait form if there is an opening, and if you accept upon notification, you must register and fill out the crew form and drop off to Mr. Websters mailbox </a:t>
            </a:r>
            <a:r>
              <a:rPr lang="en-US" sz="1400" b="1" kern="0" dirty="0">
                <a:effectLst/>
                <a:latin typeface="Helvetica" pitchFamily="2" charset="0"/>
                <a:ea typeface="Calibri" panose="020F0502020204030204" pitchFamily="34" charset="0"/>
                <a:cs typeface="Helvetica" pitchFamily="2" charset="0"/>
              </a:rPr>
              <a:t>RIGHT AWAY!</a:t>
            </a:r>
            <a:r>
              <a:rPr lang="en-US" sz="1400" kern="0" dirty="0">
                <a:effectLst/>
                <a:latin typeface="Helvetica" pitchFamily="2" charset="0"/>
                <a:ea typeface="Calibri" panose="020F0502020204030204" pitchFamily="34" charset="0"/>
                <a:cs typeface="Helvetica" pitchFamily="2" charset="0"/>
              </a:rPr>
              <a:t>  </a:t>
            </a:r>
            <a:br>
              <a:rPr lang="en-US" sz="1400" kern="0" dirty="0">
                <a:effectLst/>
                <a:latin typeface="Helvetica" pitchFamily="2" charset="0"/>
                <a:ea typeface="Calibri" panose="020F0502020204030204" pitchFamily="34" charset="0"/>
                <a:cs typeface="Helvetica" pitchFamily="2" charset="0"/>
              </a:rPr>
            </a:br>
            <a:br>
              <a:rPr lang="en-US" sz="1400" kern="0" dirty="0">
                <a:effectLst/>
                <a:latin typeface="Helvetica" pitchFamily="2" charset="0"/>
                <a:ea typeface="Calibri" panose="020F0502020204030204" pitchFamily="34" charset="0"/>
                <a:cs typeface="Helvetica" pitchFamily="2" charset="0"/>
              </a:rPr>
            </a:br>
            <a:r>
              <a:rPr lang="en-US" sz="1400" kern="0" dirty="0" err="1">
                <a:effectLst/>
                <a:latin typeface="Helvetica" pitchFamily="2" charset="0"/>
                <a:ea typeface="Calibri" panose="020F0502020204030204" pitchFamily="34" charset="0"/>
                <a:cs typeface="Helvetica" pitchFamily="2" charset="0"/>
              </a:rPr>
              <a:t>Upperclass</a:t>
            </a:r>
            <a:r>
              <a:rPr lang="en-US" sz="1400" kern="0" dirty="0">
                <a:effectLst/>
                <a:latin typeface="Helvetica" pitchFamily="2" charset="0"/>
                <a:ea typeface="Calibri" panose="020F0502020204030204" pitchFamily="34" charset="0"/>
                <a:cs typeface="Helvetica" pitchFamily="2" charset="0"/>
              </a:rPr>
              <a:t> down priority</a:t>
            </a:r>
            <a:br>
              <a:rPr lang="en-US" sz="1400" kern="0" dirty="0">
                <a:effectLst/>
                <a:latin typeface="Helvetica" pitchFamily="2" charset="0"/>
                <a:ea typeface="Calibri" panose="020F0502020204030204" pitchFamily="34" charset="0"/>
                <a:cs typeface="Helvetica" pitchFamily="2" charset="0"/>
              </a:rPr>
            </a:br>
            <a:br>
              <a:rPr lang="en-US" sz="1400" kern="0" dirty="0">
                <a:effectLst/>
                <a:latin typeface="Helvetica" pitchFamily="2" charset="0"/>
                <a:ea typeface="Calibri" panose="020F0502020204030204" pitchFamily="34" charset="0"/>
                <a:cs typeface="Helvetica" pitchFamily="2" charset="0"/>
              </a:rPr>
            </a:br>
            <a:r>
              <a:rPr lang="en-US" sz="1400" kern="0" dirty="0">
                <a:effectLst/>
                <a:latin typeface="Helvetica" pitchFamily="2" charset="0"/>
                <a:ea typeface="Calibri" panose="020F0502020204030204" pitchFamily="34" charset="0"/>
                <a:cs typeface="Helvetica" pitchFamily="2" charset="0"/>
              </a:rPr>
              <a:t>If you audition for the show and do not make it in and want to be on crew please fill out that section on the form. You will be notified Via Email that you put on the wait form if there is an opening, and if you accept upon notification, you must register and fill out the crew form and drop off to </a:t>
            </a:r>
            <a:br>
              <a:rPr lang="en-US" sz="1400" kern="0" dirty="0">
                <a:effectLst/>
                <a:latin typeface="Helvetica" pitchFamily="2" charset="0"/>
                <a:ea typeface="Calibri" panose="020F0502020204030204" pitchFamily="34" charset="0"/>
                <a:cs typeface="Helvetica" pitchFamily="2" charset="0"/>
              </a:rPr>
            </a:br>
            <a:r>
              <a:rPr lang="en-US" sz="1400" kern="0" dirty="0">
                <a:effectLst/>
                <a:latin typeface="Helvetica" pitchFamily="2" charset="0"/>
                <a:ea typeface="Calibri" panose="020F0502020204030204" pitchFamily="34" charset="0"/>
                <a:cs typeface="Helvetica" pitchFamily="2" charset="0"/>
              </a:rPr>
              <a:t>Mr. Websters mailbox </a:t>
            </a:r>
            <a:r>
              <a:rPr lang="en-US" sz="1400" b="1" kern="0" dirty="0">
                <a:effectLst/>
                <a:latin typeface="Helvetica" pitchFamily="2" charset="0"/>
                <a:ea typeface="Calibri" panose="020F0502020204030204" pitchFamily="34" charset="0"/>
                <a:cs typeface="Helvetica" pitchFamily="2" charset="0"/>
              </a:rPr>
              <a:t>RIGHT AWAY!</a:t>
            </a:r>
            <a:r>
              <a:rPr lang="en-US" sz="1400" kern="0" dirty="0">
                <a:effectLst/>
                <a:latin typeface="Helvetica" pitchFamily="2" charset="0"/>
                <a:ea typeface="Calibri" panose="020F0502020204030204" pitchFamily="34" charset="0"/>
                <a:cs typeface="Helvetica" pitchFamily="2" charset="0"/>
              </a:rPr>
              <a:t>  </a:t>
            </a:r>
            <a:br>
              <a:rPr lang="en-US" sz="1400" kern="0" dirty="0">
                <a:effectLst/>
                <a:latin typeface="Helvetica" pitchFamily="2" charset="0"/>
                <a:ea typeface="Calibri" panose="020F0502020204030204" pitchFamily="34" charset="0"/>
                <a:cs typeface="Helvetica" pitchFamily="2" charset="0"/>
              </a:rPr>
            </a:br>
            <a:br>
              <a:rPr lang="en-US" sz="1400" kern="0" dirty="0">
                <a:effectLst/>
                <a:latin typeface="Helvetica" pitchFamily="2" charset="0"/>
                <a:ea typeface="Calibri" panose="020F0502020204030204" pitchFamily="34" charset="0"/>
                <a:cs typeface="Helvetica" pitchFamily="2" charset="0"/>
              </a:rPr>
            </a:br>
            <a:r>
              <a:rPr lang="en-US" sz="1400" kern="0" dirty="0">
                <a:effectLst/>
                <a:latin typeface="Helvetica" pitchFamily="2" charset="0"/>
                <a:ea typeface="Calibri" panose="020F0502020204030204" pitchFamily="34" charset="0"/>
                <a:cs typeface="Helvetica" pitchFamily="2" charset="0"/>
              </a:rPr>
              <a:t>Schedules for each crew will be posted on </a:t>
            </a:r>
            <a:r>
              <a:rPr lang="en-US" sz="1400" kern="0" dirty="0" err="1">
                <a:effectLst/>
                <a:latin typeface="Helvetica" pitchFamily="2" charset="0"/>
                <a:ea typeface="Calibri" panose="020F0502020204030204" pitchFamily="34" charset="0"/>
                <a:cs typeface="Helvetica" pitchFamily="2" charset="0"/>
              </a:rPr>
              <a:t>Centennialtheatre.org</a:t>
            </a:r>
            <a:br>
              <a:rPr lang="en-US" sz="1400" kern="0" dirty="0">
                <a:effectLst/>
                <a:latin typeface="Helvetica" pitchFamily="2" charset="0"/>
                <a:ea typeface="Calibri" panose="020F0502020204030204" pitchFamily="34" charset="0"/>
                <a:cs typeface="Helvetica" pitchFamily="2" charset="0"/>
              </a:rPr>
            </a:br>
            <a:r>
              <a:rPr lang="en-US" sz="1400" kern="0" dirty="0">
                <a:effectLst/>
                <a:latin typeface="Helvetica" pitchFamily="2" charset="0"/>
                <a:ea typeface="Calibri" panose="020F0502020204030204" pitchFamily="34" charset="0"/>
                <a:cs typeface="Helvetica" pitchFamily="2" charset="0"/>
              </a:rPr>
              <a:t>Set crew schedule by….</a:t>
            </a:r>
            <a:br>
              <a:rPr lang="en-US" sz="1400" kern="0" dirty="0">
                <a:effectLst/>
                <a:latin typeface="Helvetica" pitchFamily="2" charset="0"/>
                <a:ea typeface="Calibri" panose="020F0502020204030204" pitchFamily="34" charset="0"/>
                <a:cs typeface="Helvetica" pitchFamily="2" charset="0"/>
              </a:rPr>
            </a:br>
            <a:r>
              <a:rPr lang="en-US" sz="1400" kern="0" dirty="0">
                <a:effectLst/>
                <a:latin typeface="Helvetica" pitchFamily="2" charset="0"/>
                <a:ea typeface="Calibri" panose="020F0502020204030204" pitchFamily="34" charset="0"/>
                <a:cs typeface="Helvetica" pitchFamily="2" charset="0"/>
              </a:rPr>
              <a:t>Booth Crew schedule is already up</a:t>
            </a:r>
            <a:br>
              <a:rPr lang="en-US" sz="1400" kern="0" dirty="0">
                <a:effectLst/>
                <a:latin typeface="Helvetica" pitchFamily="2" charset="0"/>
                <a:ea typeface="Calibri" panose="020F0502020204030204" pitchFamily="34" charset="0"/>
                <a:cs typeface="Helvetica" pitchFamily="2" charset="0"/>
              </a:rPr>
            </a:br>
            <a:r>
              <a:rPr lang="en-US" sz="1400" kern="0" dirty="0">
                <a:effectLst/>
                <a:latin typeface="Helvetica" pitchFamily="2" charset="0"/>
                <a:ea typeface="Calibri" panose="020F0502020204030204" pitchFamily="34" charset="0"/>
                <a:cs typeface="Helvetica" pitchFamily="2" charset="0"/>
              </a:rPr>
              <a:t>Costume Crew schedule….</a:t>
            </a:r>
            <a:br>
              <a:rPr lang="en-US" sz="1400" kern="0" dirty="0">
                <a:effectLst/>
                <a:latin typeface="Helvetica" pitchFamily="2" charset="0"/>
                <a:ea typeface="Calibri" panose="020F0502020204030204" pitchFamily="34" charset="0"/>
                <a:cs typeface="Helvetica" pitchFamily="2" charset="0"/>
              </a:rPr>
            </a:br>
            <a:br>
              <a:rPr lang="en-US" sz="1400" kern="0" dirty="0">
                <a:effectLst/>
                <a:latin typeface="Helvetica" pitchFamily="2" charset="0"/>
                <a:ea typeface="Calibri" panose="020F0502020204030204" pitchFamily="34" charset="0"/>
                <a:cs typeface="Helvetica" pitchFamily="2" charset="0"/>
              </a:rPr>
            </a:br>
            <a:r>
              <a:rPr lang="en-US" sz="1400" b="1" kern="0" dirty="0">
                <a:effectLst/>
                <a:latin typeface="AppleSystemUIFont"/>
                <a:ea typeface="Calibri" panose="020F0502020204030204" pitchFamily="34" charset="0"/>
                <a:cs typeface="Helvetica" pitchFamily="2" charset="0"/>
              </a:rPr>
              <a:t>WE HAVE LIMITED NUMBERS FOR CREW POSITIONS</a:t>
            </a:r>
            <a:r>
              <a:rPr lang="en-US" sz="1400" b="1" dirty="0">
                <a:latin typeface="AppleSystemUIFont"/>
                <a:ea typeface="Calibri" panose="020F0502020204030204" pitchFamily="34" charset="0"/>
                <a:cs typeface="Helvetica" pitchFamily="2" charset="0"/>
              </a:rPr>
              <a:t> AVAILABLE</a:t>
            </a:r>
            <a:r>
              <a:rPr lang="en-US" sz="1400" b="1" kern="0" dirty="0">
                <a:effectLst/>
                <a:latin typeface="AppleSystemUIFont"/>
                <a:ea typeface="Calibri" panose="020F0502020204030204" pitchFamily="34" charset="0"/>
                <a:cs typeface="Helvetica" pitchFamily="2" charset="0"/>
              </a:rPr>
              <a:t>.</a:t>
            </a:r>
            <a:br>
              <a:rPr lang="en-US" sz="1400" kern="0" dirty="0">
                <a:effectLst/>
                <a:latin typeface="Helvetica" pitchFamily="2" charset="0"/>
                <a:ea typeface="Calibri" panose="020F0502020204030204" pitchFamily="34" charset="0"/>
                <a:cs typeface="Helvetica" pitchFamily="2" charset="0"/>
              </a:rPr>
            </a:br>
            <a:br>
              <a:rPr lang="en-US" sz="1400" kern="0" dirty="0">
                <a:effectLst/>
                <a:latin typeface="Helvetica" pitchFamily="2" charset="0"/>
                <a:ea typeface="Calibri" panose="020F0502020204030204" pitchFamily="34" charset="0"/>
                <a:cs typeface="Helvetica" pitchFamily="2" charset="0"/>
              </a:rPr>
            </a:br>
            <a:br>
              <a:rPr lang="en-US" sz="1000" kern="100" dirty="0">
                <a:effectLst/>
                <a:latin typeface="Calibri" panose="020F0502020204030204" pitchFamily="34" charset="0"/>
                <a:ea typeface="Calibri" panose="020F0502020204030204" pitchFamily="34" charset="0"/>
                <a:cs typeface="Times New Roman" panose="02020603050405020304" pitchFamily="18" charset="0"/>
              </a:rPr>
            </a:br>
            <a:r>
              <a:rPr lang="en-US" sz="1000" kern="0" dirty="0">
                <a:effectLst/>
                <a:latin typeface="Helvetica" pitchFamily="2" charset="0"/>
                <a:ea typeface="Calibri" panose="020F0502020204030204" pitchFamily="34" charset="0"/>
                <a:cs typeface="Helvetica" pitchFamily="2" charset="0"/>
              </a:rPr>
              <a:t> </a:t>
            </a:r>
            <a:br>
              <a:rPr lang="en-US" sz="1000" kern="0" dirty="0">
                <a:effectLst/>
                <a:latin typeface="Helvetica" pitchFamily="2" charset="0"/>
                <a:ea typeface="Calibri" panose="020F0502020204030204" pitchFamily="34" charset="0"/>
                <a:cs typeface="Helvetica" pitchFamily="2" charset="0"/>
              </a:rPr>
            </a:br>
            <a:br>
              <a:rPr lang="en-US" sz="10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4123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3">
          <a:extLst>
            <a:ext uri="{FF2B5EF4-FFF2-40B4-BE49-F238E27FC236}">
              <a16:creationId xmlns:a16="http://schemas.microsoft.com/office/drawing/2014/main" id="{83667B1E-E9B8-0AC4-FDAA-A5087B989EA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23D6ADA-68B4-C041-B848-62642B1B7440}"/>
              </a:ext>
            </a:extLst>
          </p:cNvPr>
          <p:cNvSpPr txBox="1"/>
          <p:nvPr/>
        </p:nvSpPr>
        <p:spPr>
          <a:xfrm>
            <a:off x="5139642" y="1232922"/>
            <a:ext cx="3732415" cy="2677656"/>
          </a:xfrm>
          <a:prstGeom prst="rect">
            <a:avLst/>
          </a:prstGeom>
          <a:noFill/>
        </p:spPr>
        <p:txBody>
          <a:bodyPr wrap="square" rtlCol="0">
            <a:spAutoFit/>
          </a:bodyPr>
          <a:lstStyle/>
          <a:p>
            <a:r>
              <a:rPr lang="en-US" sz="1400" kern="0" dirty="0">
                <a:effectLst/>
                <a:latin typeface="Helvetica" pitchFamily="2" charset="0"/>
                <a:ea typeface="Calibri" panose="020F0502020204030204" pitchFamily="34" charset="0"/>
                <a:cs typeface="Helvetica" pitchFamily="2" charset="0"/>
              </a:rPr>
              <a:t>*Costuming</a:t>
            </a:r>
            <a:br>
              <a:rPr lang="en-US" sz="1400" kern="0" dirty="0">
                <a:effectLst/>
                <a:latin typeface="Helvetica" pitchFamily="2" charset="0"/>
                <a:ea typeface="Calibri" panose="020F0502020204030204" pitchFamily="34" charset="0"/>
                <a:cs typeface="Helvetica" pitchFamily="2" charset="0"/>
              </a:rPr>
            </a:br>
            <a:r>
              <a:rPr lang="en-US" sz="1400" kern="0" dirty="0">
                <a:effectLst/>
                <a:latin typeface="Helvetica" pitchFamily="2" charset="0"/>
                <a:ea typeface="Calibri" panose="020F0502020204030204" pitchFamily="34" charset="0"/>
                <a:cs typeface="Helvetica" pitchFamily="2" charset="0"/>
              </a:rPr>
              <a:t>OPENINGS - NONE</a:t>
            </a:r>
            <a:br>
              <a:rPr lang="en-US" sz="1400" kern="0" dirty="0">
                <a:effectLst/>
                <a:latin typeface="Helvetica" pitchFamily="2" charset="0"/>
                <a:ea typeface="Calibri" panose="020F0502020204030204" pitchFamily="34" charset="0"/>
                <a:cs typeface="Helvetica" pitchFamily="2" charset="0"/>
              </a:rPr>
            </a:br>
            <a:br>
              <a:rPr lang="en-US" sz="1400" kern="0" dirty="0">
                <a:effectLst/>
                <a:latin typeface="Helvetica" pitchFamily="2" charset="0"/>
                <a:ea typeface="Calibri" panose="020F0502020204030204" pitchFamily="34" charset="0"/>
                <a:cs typeface="Helvetica" pitchFamily="2" charset="0"/>
              </a:rPr>
            </a:br>
            <a:r>
              <a:rPr lang="en-US" sz="1400" kern="0" dirty="0">
                <a:effectLst/>
                <a:latin typeface="Helvetica" pitchFamily="2" charset="0"/>
                <a:ea typeface="Calibri" panose="020F0502020204030204" pitchFamily="34" charset="0"/>
                <a:cs typeface="Helvetica" pitchFamily="2" charset="0"/>
              </a:rPr>
              <a:t>*Make-up</a:t>
            </a:r>
            <a:br>
              <a:rPr lang="en-US" sz="1400" kern="0" dirty="0">
                <a:effectLst/>
                <a:latin typeface="Helvetica" pitchFamily="2" charset="0"/>
                <a:ea typeface="Calibri" panose="020F0502020204030204" pitchFamily="34" charset="0"/>
                <a:cs typeface="Helvetica" pitchFamily="2" charset="0"/>
              </a:rPr>
            </a:br>
            <a:r>
              <a:rPr lang="en-US" sz="1400" kern="0" dirty="0">
                <a:effectLst/>
                <a:latin typeface="Helvetica" pitchFamily="2" charset="0"/>
                <a:ea typeface="Calibri" panose="020F0502020204030204" pitchFamily="34" charset="0"/>
                <a:cs typeface="Helvetica" pitchFamily="2" charset="0"/>
              </a:rPr>
              <a:t>OPENINGS – NONE</a:t>
            </a:r>
            <a:br>
              <a:rPr lang="en-US" sz="1400" kern="0" dirty="0">
                <a:effectLst/>
                <a:latin typeface="Helvetica" pitchFamily="2" charset="0"/>
                <a:ea typeface="Calibri" panose="020F0502020204030204" pitchFamily="34" charset="0"/>
                <a:cs typeface="Helvetica" pitchFamily="2" charset="0"/>
              </a:rPr>
            </a:br>
            <a:br>
              <a:rPr lang="en-US" sz="1400" kern="0" dirty="0">
                <a:effectLst/>
                <a:latin typeface="Helvetica" pitchFamily="2" charset="0"/>
                <a:ea typeface="Calibri" panose="020F0502020204030204" pitchFamily="34" charset="0"/>
                <a:cs typeface="Helvetica" pitchFamily="2" charset="0"/>
              </a:rPr>
            </a:br>
            <a:r>
              <a:rPr lang="en-US" sz="1400" kern="0" dirty="0">
                <a:effectLst/>
                <a:latin typeface="Helvetica" pitchFamily="2" charset="0"/>
                <a:ea typeface="Calibri" panose="020F0502020204030204" pitchFamily="34" charset="0"/>
                <a:cs typeface="Helvetica" pitchFamily="2" charset="0"/>
              </a:rPr>
              <a:t>*Booth Crew </a:t>
            </a:r>
            <a:br>
              <a:rPr lang="en-US" sz="1400" kern="100" dirty="0">
                <a:latin typeface="Calibri" panose="020F0502020204030204" pitchFamily="34" charset="0"/>
                <a:ea typeface="Calibri" panose="020F0502020204030204" pitchFamily="34" charset="0"/>
                <a:cs typeface="Times New Roman" panose="02020603050405020304" pitchFamily="18" charset="0"/>
              </a:rPr>
            </a:br>
            <a:r>
              <a:rPr lang="en-US" sz="1400" kern="0" dirty="0">
                <a:effectLst/>
                <a:latin typeface="Helvetica" pitchFamily="2" charset="0"/>
                <a:ea typeface="Calibri" panose="020F0502020204030204" pitchFamily="34" charset="0"/>
                <a:cs typeface="Helvetica" pitchFamily="2" charset="0"/>
              </a:rPr>
              <a:t>OPENINGS – NONE</a:t>
            </a:r>
            <a:br>
              <a:rPr lang="en-US" sz="1400" kern="0" dirty="0">
                <a:effectLst/>
                <a:latin typeface="Helvetica" pitchFamily="2" charset="0"/>
                <a:ea typeface="Calibri" panose="020F0502020204030204" pitchFamily="34" charset="0"/>
                <a:cs typeface="Helvetica" pitchFamily="2" charset="0"/>
              </a:rPr>
            </a:br>
            <a:r>
              <a:rPr lang="en-US" sz="1400" kern="0" dirty="0">
                <a:effectLst/>
                <a:latin typeface="Helvetica" pitchFamily="2" charset="0"/>
                <a:ea typeface="Calibri" panose="020F0502020204030204" pitchFamily="34" charset="0"/>
                <a:cs typeface="Helvetica" pitchFamily="2" charset="0"/>
              </a:rPr>
              <a:t> </a:t>
            </a:r>
            <a:br>
              <a:rPr lang="en-US" sz="1400" kern="100" dirty="0">
                <a:effectLst/>
                <a:latin typeface="Calibri" panose="020F0502020204030204" pitchFamily="34" charset="0"/>
                <a:ea typeface="Calibri" panose="020F0502020204030204" pitchFamily="34" charset="0"/>
                <a:cs typeface="Times New Roman" panose="02020603050405020304" pitchFamily="18" charset="0"/>
              </a:rPr>
            </a:br>
            <a:r>
              <a:rPr lang="en-US" sz="1400" kern="0" dirty="0">
                <a:effectLst/>
                <a:latin typeface="Helvetica" pitchFamily="2" charset="0"/>
                <a:ea typeface="Calibri" panose="020F0502020204030204" pitchFamily="34" charset="0"/>
                <a:cs typeface="Helvetica" pitchFamily="2" charset="0"/>
              </a:rPr>
              <a:t>*Set and Props Design Crew </a:t>
            </a:r>
            <a:br>
              <a:rPr lang="en-US" sz="1400" kern="0" dirty="0">
                <a:effectLst/>
                <a:latin typeface="Helvetica" pitchFamily="2" charset="0"/>
                <a:ea typeface="Calibri" panose="020F0502020204030204" pitchFamily="34" charset="0"/>
                <a:cs typeface="Helvetica" pitchFamily="2" charset="0"/>
              </a:rPr>
            </a:br>
            <a:r>
              <a:rPr lang="en-US" sz="1400" kern="0" dirty="0">
                <a:effectLst/>
                <a:latin typeface="Helvetica" pitchFamily="2" charset="0"/>
                <a:ea typeface="Calibri" panose="020F0502020204030204" pitchFamily="34" charset="0"/>
                <a:cs typeface="Helvetica" pitchFamily="2" charset="0"/>
              </a:rPr>
              <a:t>OPENINGS – TBD</a:t>
            </a:r>
            <a:br>
              <a:rPr lang="en-US" sz="1400" kern="0" dirty="0">
                <a:effectLst/>
                <a:latin typeface="Helvetica" pitchFamily="2" charset="0"/>
                <a:ea typeface="Calibri" panose="020F0502020204030204" pitchFamily="34" charset="0"/>
                <a:cs typeface="Helvetica" pitchFamily="2" charset="0"/>
              </a:rPr>
            </a:br>
            <a:endParaRPr lang="en-US" dirty="0"/>
          </a:p>
        </p:txBody>
      </p:sp>
      <p:sp>
        <p:nvSpPr>
          <p:cNvPr id="4" name="TextBox 3">
            <a:extLst>
              <a:ext uri="{FF2B5EF4-FFF2-40B4-BE49-F238E27FC236}">
                <a16:creationId xmlns:a16="http://schemas.microsoft.com/office/drawing/2014/main" id="{B3D36345-A0D6-53CA-9D71-83AD5EE817BF}"/>
              </a:ext>
            </a:extLst>
          </p:cNvPr>
          <p:cNvSpPr txBox="1"/>
          <p:nvPr/>
        </p:nvSpPr>
        <p:spPr>
          <a:xfrm>
            <a:off x="470726" y="1035919"/>
            <a:ext cx="3857106" cy="3323987"/>
          </a:xfrm>
          <a:prstGeom prst="rect">
            <a:avLst/>
          </a:prstGeom>
          <a:noFill/>
        </p:spPr>
        <p:txBody>
          <a:bodyPr wrap="square" rtlCol="0">
            <a:spAutoFit/>
          </a:bodyPr>
          <a:lstStyle/>
          <a:p>
            <a:r>
              <a:rPr lang="en-US" sz="1400" kern="0" dirty="0">
                <a:effectLst/>
                <a:latin typeface="Helvetica" pitchFamily="2" charset="0"/>
                <a:ea typeface="Calibri" panose="020F0502020204030204" pitchFamily="34" charset="0"/>
                <a:cs typeface="Helvetica" pitchFamily="2" charset="0"/>
              </a:rPr>
              <a:t>*Stage Managers</a:t>
            </a:r>
            <a:br>
              <a:rPr lang="en-US" sz="1400" kern="0" dirty="0">
                <a:effectLst/>
                <a:latin typeface="Helvetica" pitchFamily="2" charset="0"/>
                <a:ea typeface="Calibri" panose="020F0502020204030204" pitchFamily="34" charset="0"/>
                <a:cs typeface="Helvetica" pitchFamily="2" charset="0"/>
              </a:rPr>
            </a:br>
            <a:r>
              <a:rPr lang="en-US" sz="1400" kern="0" dirty="0">
                <a:effectLst/>
                <a:latin typeface="Helvetica" pitchFamily="2" charset="0"/>
                <a:ea typeface="Calibri" panose="020F0502020204030204" pitchFamily="34" charset="0"/>
                <a:cs typeface="Helvetica" pitchFamily="2" charset="0"/>
              </a:rPr>
              <a:t>OPENINGS – NONE</a:t>
            </a:r>
            <a:br>
              <a:rPr lang="en-US" sz="1400" kern="0" dirty="0">
                <a:effectLst/>
                <a:latin typeface="Helvetica" pitchFamily="2" charset="0"/>
                <a:ea typeface="Calibri" panose="020F0502020204030204" pitchFamily="34" charset="0"/>
                <a:cs typeface="Helvetica" pitchFamily="2" charset="0"/>
              </a:rPr>
            </a:br>
            <a:br>
              <a:rPr lang="en-US" sz="1400" kern="0" dirty="0">
                <a:effectLst/>
                <a:latin typeface="Helvetica" pitchFamily="2" charset="0"/>
                <a:ea typeface="Calibri" panose="020F0502020204030204" pitchFamily="34" charset="0"/>
                <a:cs typeface="Helvetica" pitchFamily="2" charset="0"/>
              </a:rPr>
            </a:br>
            <a:r>
              <a:rPr lang="en-US" sz="1400" kern="0" dirty="0">
                <a:effectLst/>
                <a:latin typeface="Helvetica" pitchFamily="2" charset="0"/>
                <a:ea typeface="Calibri" panose="020F0502020204030204" pitchFamily="34" charset="0"/>
                <a:cs typeface="Helvetica" pitchFamily="2" charset="0"/>
              </a:rPr>
              <a:t>*Run Crew – part of Set Crew</a:t>
            </a:r>
            <a:br>
              <a:rPr lang="en-US" sz="1400" kern="0" dirty="0">
                <a:effectLst/>
                <a:latin typeface="Helvetica" pitchFamily="2" charset="0"/>
                <a:ea typeface="Calibri" panose="020F0502020204030204" pitchFamily="34" charset="0"/>
                <a:cs typeface="Helvetica" pitchFamily="2" charset="0"/>
              </a:rPr>
            </a:br>
            <a:r>
              <a:rPr lang="en-US" sz="1400" kern="0" dirty="0">
                <a:effectLst/>
                <a:latin typeface="Helvetica" pitchFamily="2" charset="0"/>
                <a:ea typeface="Calibri" panose="020F0502020204030204" pitchFamily="34" charset="0"/>
                <a:cs typeface="Helvetica" pitchFamily="2" charset="0"/>
              </a:rPr>
              <a:t>OPENINGS – </a:t>
            </a:r>
            <a:r>
              <a:rPr lang="en-US" dirty="0">
                <a:latin typeface="Helvetica" pitchFamily="2" charset="0"/>
                <a:ea typeface="Calibri" panose="020F0502020204030204" pitchFamily="34" charset="0"/>
                <a:cs typeface="Helvetica" pitchFamily="2" charset="0"/>
              </a:rPr>
              <a:t>Filled with</a:t>
            </a:r>
            <a:r>
              <a:rPr lang="en-US" sz="1400" kern="0" dirty="0">
                <a:effectLst/>
                <a:latin typeface="Helvetica" pitchFamily="2" charset="0"/>
                <a:ea typeface="Calibri" panose="020F0502020204030204" pitchFamily="34" charset="0"/>
                <a:cs typeface="Helvetica" pitchFamily="2" charset="0"/>
              </a:rPr>
              <a:t> SET CREW</a:t>
            </a:r>
            <a:br>
              <a:rPr lang="en-US" sz="1400" kern="0" dirty="0">
                <a:effectLst/>
                <a:latin typeface="Helvetica" pitchFamily="2" charset="0"/>
                <a:ea typeface="Calibri" panose="020F0502020204030204" pitchFamily="34" charset="0"/>
                <a:cs typeface="Helvetica" pitchFamily="2" charset="0"/>
              </a:rPr>
            </a:br>
            <a:br>
              <a:rPr lang="en-US" sz="1400" kern="0" dirty="0">
                <a:effectLst/>
                <a:latin typeface="Helvetica" pitchFamily="2" charset="0"/>
                <a:ea typeface="Calibri" panose="020F0502020204030204" pitchFamily="34" charset="0"/>
                <a:cs typeface="Helvetica" pitchFamily="2" charset="0"/>
              </a:rPr>
            </a:br>
            <a:r>
              <a:rPr lang="en-US" sz="1400" kern="0" dirty="0">
                <a:effectLst/>
                <a:latin typeface="Helvetica" pitchFamily="2" charset="0"/>
                <a:ea typeface="Calibri" panose="020F0502020204030204" pitchFamily="34" charset="0"/>
                <a:cs typeface="Helvetica" pitchFamily="2" charset="0"/>
              </a:rPr>
              <a:t>*Props Master</a:t>
            </a:r>
            <a:br>
              <a:rPr lang="en-US" sz="1400" kern="0" dirty="0">
                <a:effectLst/>
                <a:latin typeface="Helvetica" pitchFamily="2" charset="0"/>
                <a:ea typeface="Calibri" panose="020F0502020204030204" pitchFamily="34" charset="0"/>
                <a:cs typeface="Helvetica" pitchFamily="2" charset="0"/>
              </a:rPr>
            </a:br>
            <a:r>
              <a:rPr lang="en-US" sz="1400" kern="0" dirty="0">
                <a:effectLst/>
                <a:latin typeface="Helvetica" pitchFamily="2" charset="0"/>
                <a:ea typeface="Calibri" panose="020F0502020204030204" pitchFamily="34" charset="0"/>
                <a:cs typeface="Helvetica" pitchFamily="2" charset="0"/>
              </a:rPr>
              <a:t>OPENINGS – NONE</a:t>
            </a:r>
            <a:br>
              <a:rPr lang="en-US" sz="1400" kern="0" dirty="0">
                <a:effectLst/>
                <a:latin typeface="Helvetica" pitchFamily="2" charset="0"/>
                <a:ea typeface="Calibri" panose="020F0502020204030204" pitchFamily="34" charset="0"/>
                <a:cs typeface="Helvetica" pitchFamily="2" charset="0"/>
              </a:rPr>
            </a:br>
            <a:br>
              <a:rPr lang="en-US" sz="1400" kern="0" dirty="0">
                <a:effectLst/>
                <a:latin typeface="Helvetica" pitchFamily="2" charset="0"/>
                <a:ea typeface="Calibri" panose="020F0502020204030204" pitchFamily="34" charset="0"/>
                <a:cs typeface="Helvetica" pitchFamily="2" charset="0"/>
              </a:rPr>
            </a:br>
            <a:r>
              <a:rPr lang="en-US" sz="1400" kern="0" dirty="0">
                <a:effectLst/>
                <a:latin typeface="Helvetica" pitchFamily="2" charset="0"/>
                <a:ea typeface="Calibri" panose="020F0502020204030204" pitchFamily="34" charset="0"/>
                <a:cs typeface="Helvetica" pitchFamily="2" charset="0"/>
              </a:rPr>
              <a:t>*Student Directors/Student Assistant Directors for MS – NONE </a:t>
            </a:r>
          </a:p>
          <a:p>
            <a:endParaRPr lang="en-US" dirty="0">
              <a:latin typeface="Helvetica" pitchFamily="2" charset="0"/>
              <a:ea typeface="Calibri" panose="020F0502020204030204" pitchFamily="34" charset="0"/>
              <a:cs typeface="Helvetica" pitchFamily="2" charset="0"/>
            </a:endParaRPr>
          </a:p>
          <a:p>
            <a:r>
              <a:rPr lang="en-US" sz="1400" kern="0" dirty="0">
                <a:effectLst/>
                <a:latin typeface="Helvetica" pitchFamily="2" charset="0"/>
                <a:ea typeface="Calibri" panose="020F0502020204030204" pitchFamily="34" charset="0"/>
                <a:cs typeface="Helvetica" pitchFamily="2" charset="0"/>
              </a:rPr>
              <a:t>*Volunteers for MS Theater</a:t>
            </a:r>
            <a:br>
              <a:rPr lang="en-US" sz="1400" kern="0" dirty="0">
                <a:effectLst/>
                <a:latin typeface="Helvetica" pitchFamily="2" charset="0"/>
                <a:ea typeface="Calibri" panose="020F0502020204030204" pitchFamily="34" charset="0"/>
                <a:cs typeface="Helvetica" pitchFamily="2" charset="0"/>
              </a:rPr>
            </a:br>
            <a:r>
              <a:rPr lang="en-US" sz="1400" kern="0" dirty="0">
                <a:effectLst/>
                <a:latin typeface="Helvetica" pitchFamily="2" charset="0"/>
                <a:ea typeface="Calibri" panose="020F0502020204030204" pitchFamily="34" charset="0"/>
                <a:cs typeface="Helvetica" pitchFamily="2" charset="0"/>
              </a:rPr>
              <a:t>OPENINGS – Come one Come all whenever</a:t>
            </a:r>
            <a:br>
              <a:rPr lang="en-US" sz="1400" kern="0" dirty="0">
                <a:effectLst/>
                <a:latin typeface="Helvetica" pitchFamily="2" charset="0"/>
                <a:ea typeface="Calibri" panose="020F0502020204030204" pitchFamily="34" charset="0"/>
                <a:cs typeface="Helvetica" pitchFamily="2" charset="0"/>
              </a:rPr>
            </a:br>
            <a:endParaRPr lang="en-US" dirty="0"/>
          </a:p>
        </p:txBody>
      </p:sp>
    </p:spTree>
    <p:extLst>
      <p:ext uri="{BB962C8B-B14F-4D97-AF65-F5344CB8AC3E}">
        <p14:creationId xmlns:p14="http://schemas.microsoft.com/office/powerpoint/2010/main" val="1278631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3">
          <a:extLst>
            <a:ext uri="{FF2B5EF4-FFF2-40B4-BE49-F238E27FC236}">
              <a16:creationId xmlns:a16="http://schemas.microsoft.com/office/drawing/2014/main" id="{F63CA713-8775-E2C4-D9B0-1F2BD22B19A4}"/>
            </a:ext>
          </a:extLst>
        </p:cNvPr>
        <p:cNvGrpSpPr/>
        <p:nvPr/>
      </p:nvGrpSpPr>
      <p:grpSpPr>
        <a:xfrm>
          <a:off x="0" y="0"/>
          <a:ext cx="0" cy="0"/>
          <a:chOff x="0" y="0"/>
          <a:chExt cx="0" cy="0"/>
        </a:xfrm>
      </p:grpSpPr>
      <p:sp>
        <p:nvSpPr>
          <p:cNvPr id="174" name="Google Shape;174;p29">
            <a:extLst>
              <a:ext uri="{FF2B5EF4-FFF2-40B4-BE49-F238E27FC236}">
                <a16:creationId xmlns:a16="http://schemas.microsoft.com/office/drawing/2014/main" id="{0EC7E950-193E-A6D8-097A-0F022DBBF0D4}"/>
              </a:ext>
            </a:extLst>
          </p:cNvPr>
          <p:cNvSpPr txBox="1">
            <a:spLocks noGrp="1"/>
          </p:cNvSpPr>
          <p:nvPr>
            <p:ph type="ctrTitle"/>
          </p:nvPr>
        </p:nvSpPr>
        <p:spPr>
          <a:xfrm>
            <a:off x="311700" y="167025"/>
            <a:ext cx="8747240" cy="2022300"/>
          </a:xfrm>
          <a:prstGeom prst="rect">
            <a:avLst/>
          </a:prstGeom>
        </p:spPr>
        <p:txBody>
          <a:bodyPr spcFirstLastPara="1" wrap="square" lIns="91425" tIns="91425" rIns="91425" bIns="91425" anchor="t" anchorCtr="0">
            <a:noAutofit/>
          </a:bodyPr>
          <a:lstStyle/>
          <a:p>
            <a:pPr marL="0" marR="0">
              <a:spcBef>
                <a:spcPts val="0"/>
              </a:spcBef>
              <a:spcAft>
                <a:spcPts val="0"/>
              </a:spcAft>
            </a:pPr>
            <a:r>
              <a:rPr lang="en-US" sz="1400" b="1" u="sng" kern="0" dirty="0">
                <a:effectLst/>
                <a:latin typeface="Helvetica" pitchFamily="2" charset="0"/>
                <a:ea typeface="Calibri" panose="020F0502020204030204" pitchFamily="34" charset="0"/>
                <a:cs typeface="Helvetica" pitchFamily="2" charset="0"/>
              </a:rPr>
              <a:t>Make-up</a:t>
            </a:r>
            <a:br>
              <a:rPr lang="en-US" sz="1400" kern="0" dirty="0">
                <a:effectLst/>
                <a:latin typeface="Helvetica" pitchFamily="2" charset="0"/>
                <a:ea typeface="Calibri" panose="020F0502020204030204" pitchFamily="34" charset="0"/>
                <a:cs typeface="Helvetica" pitchFamily="2" charset="0"/>
              </a:rPr>
            </a:br>
            <a:br>
              <a:rPr lang="en-US" sz="1400" kern="0" dirty="0">
                <a:effectLst/>
                <a:latin typeface="Helvetica" pitchFamily="2" charset="0"/>
                <a:ea typeface="Calibri" panose="020F0502020204030204" pitchFamily="34" charset="0"/>
                <a:cs typeface="Helvetica" pitchFamily="2" charset="0"/>
              </a:rPr>
            </a:br>
            <a:r>
              <a:rPr lang="en-US" sz="1400" kern="0" dirty="0">
                <a:effectLst/>
                <a:latin typeface="Helvetica" pitchFamily="2" charset="0"/>
                <a:ea typeface="Calibri" panose="020F0502020204030204" pitchFamily="34" charset="0"/>
                <a:cs typeface="Helvetica" pitchFamily="2" charset="0"/>
              </a:rPr>
              <a:t>Under the guidance of Mrs. </a:t>
            </a:r>
            <a:r>
              <a:rPr lang="en-US" sz="1400" kern="0" dirty="0" err="1">
                <a:effectLst/>
                <a:latin typeface="Helvetica" pitchFamily="2" charset="0"/>
                <a:ea typeface="Calibri" panose="020F0502020204030204" pitchFamily="34" charset="0"/>
                <a:cs typeface="Helvetica" pitchFamily="2" charset="0"/>
              </a:rPr>
              <a:t>Tangren</a:t>
            </a:r>
            <a:r>
              <a:rPr lang="en-US" sz="1400" kern="0" dirty="0">
                <a:effectLst/>
                <a:latin typeface="Helvetica" pitchFamily="2" charset="0"/>
                <a:ea typeface="Calibri" panose="020F0502020204030204" pitchFamily="34" charset="0"/>
                <a:cs typeface="Helvetica" pitchFamily="2" charset="0"/>
              </a:rPr>
              <a:t> and Costume/Make-up Crew</a:t>
            </a:r>
            <a:br>
              <a:rPr lang="en-US" sz="1400" kern="0" dirty="0">
                <a:effectLst/>
                <a:latin typeface="Helvetica" pitchFamily="2" charset="0"/>
                <a:ea typeface="Calibri" panose="020F0502020204030204" pitchFamily="34" charset="0"/>
                <a:cs typeface="Helvetica" pitchFamily="2" charset="0"/>
              </a:rPr>
            </a:br>
            <a:br>
              <a:rPr lang="en-US" sz="1400" kern="0" dirty="0">
                <a:effectLst/>
                <a:latin typeface="Helvetica" pitchFamily="2" charset="0"/>
                <a:ea typeface="Calibri" panose="020F0502020204030204" pitchFamily="34" charset="0"/>
                <a:cs typeface="Helvetica" pitchFamily="2" charset="0"/>
              </a:rPr>
            </a:br>
            <a:r>
              <a:rPr lang="en-US" sz="1400" b="1" kern="0" dirty="0">
                <a:effectLst/>
                <a:latin typeface="Helvetica" pitchFamily="2" charset="0"/>
                <a:ea typeface="Calibri" panose="020F0502020204030204" pitchFamily="34" charset="0"/>
                <a:cs typeface="Helvetica" pitchFamily="2" charset="0"/>
              </a:rPr>
              <a:t>MAKE UP FOR ADDAMS FAMILY IS INTENSE!</a:t>
            </a:r>
            <a:br>
              <a:rPr lang="en-US" sz="1400" b="1" kern="0" dirty="0">
                <a:effectLst/>
                <a:latin typeface="Helvetica" pitchFamily="2" charset="0"/>
                <a:ea typeface="Calibri" panose="020F0502020204030204" pitchFamily="34" charset="0"/>
                <a:cs typeface="Helvetica" pitchFamily="2" charset="0"/>
              </a:rPr>
            </a:br>
            <a:br>
              <a:rPr lang="en-US" sz="1400" b="1" kern="0" dirty="0">
                <a:effectLst/>
                <a:latin typeface="Helvetica" pitchFamily="2" charset="0"/>
                <a:ea typeface="Calibri" panose="020F0502020204030204" pitchFamily="34" charset="0"/>
                <a:cs typeface="Helvetica" pitchFamily="2" charset="0"/>
              </a:rPr>
            </a:br>
            <a:r>
              <a:rPr lang="en-US" sz="1400" b="1" kern="0" dirty="0">
                <a:effectLst/>
                <a:latin typeface="Helvetica" pitchFamily="2" charset="0"/>
                <a:ea typeface="Calibri" panose="020F0502020204030204" pitchFamily="34" charset="0"/>
                <a:cs typeface="Helvetica" pitchFamily="2" charset="0"/>
              </a:rPr>
              <a:t>*YOU WILL ALL BE DOING YOUR OWN MAKE-UP!</a:t>
            </a:r>
            <a:br>
              <a:rPr lang="en-US" sz="1400" b="1" kern="0" dirty="0">
                <a:effectLst/>
                <a:latin typeface="Helvetica" pitchFamily="2" charset="0"/>
                <a:ea typeface="Calibri" panose="020F0502020204030204" pitchFamily="34" charset="0"/>
                <a:cs typeface="Helvetica" pitchFamily="2" charset="0"/>
              </a:rPr>
            </a:br>
            <a:br>
              <a:rPr lang="en-US" sz="1400" b="1" kern="0" dirty="0">
                <a:effectLst/>
                <a:latin typeface="Helvetica" pitchFamily="2" charset="0"/>
                <a:ea typeface="Calibri" panose="020F0502020204030204" pitchFamily="34" charset="0"/>
                <a:cs typeface="Helvetica" pitchFamily="2" charset="0"/>
              </a:rPr>
            </a:br>
            <a:r>
              <a:rPr lang="en-US" sz="1400" b="1" kern="0" dirty="0">
                <a:effectLst/>
                <a:latin typeface="Helvetica" pitchFamily="2" charset="0"/>
                <a:ea typeface="Calibri" panose="020F0502020204030204" pitchFamily="34" charset="0"/>
                <a:cs typeface="Helvetica" pitchFamily="2" charset="0"/>
              </a:rPr>
              <a:t>*MAKE UP FOR THE SHOW WILL / WILL NOT BE PROVIDED</a:t>
            </a:r>
            <a:br>
              <a:rPr lang="en-US" sz="1400" b="1" kern="0" dirty="0">
                <a:effectLst/>
                <a:latin typeface="Helvetica" pitchFamily="2" charset="0"/>
                <a:ea typeface="Calibri" panose="020F0502020204030204" pitchFamily="34" charset="0"/>
                <a:cs typeface="Helvetica" pitchFamily="2" charset="0"/>
              </a:rPr>
            </a:br>
            <a:br>
              <a:rPr lang="en-US" sz="1400" b="1" kern="0" dirty="0">
                <a:effectLst/>
                <a:latin typeface="Helvetica" pitchFamily="2" charset="0"/>
                <a:ea typeface="Calibri" panose="020F0502020204030204" pitchFamily="34" charset="0"/>
                <a:cs typeface="Helvetica" pitchFamily="2" charset="0"/>
              </a:rPr>
            </a:br>
            <a:r>
              <a:rPr lang="en-US" sz="1400" b="1" kern="0" dirty="0">
                <a:effectLst/>
                <a:latin typeface="Helvetica" pitchFamily="2" charset="0"/>
                <a:ea typeface="Calibri" panose="020F0502020204030204" pitchFamily="34" charset="0"/>
                <a:cs typeface="Helvetica" pitchFamily="2" charset="0"/>
              </a:rPr>
              <a:t>*THERE WILL BE A “MAKE-UP DAY” WHERE YOU WILL ALL LEARN HOW TO PUT ON YOUR OWN MAKE-UP – THIS DATE IS TBD BUT WILL BE SOMETIME IN APRIL</a:t>
            </a:r>
            <a:br>
              <a:rPr lang="en-US" sz="1400" kern="0" dirty="0">
                <a:effectLst/>
                <a:latin typeface="Helvetica" pitchFamily="2" charset="0"/>
                <a:ea typeface="Calibri" panose="020F0502020204030204" pitchFamily="34" charset="0"/>
                <a:cs typeface="Helvetica" pitchFamily="2" charset="0"/>
              </a:rPr>
            </a:br>
            <a:br>
              <a:rPr lang="en-US" sz="1400" kern="0" dirty="0">
                <a:effectLst/>
                <a:latin typeface="Helvetica" pitchFamily="2" charset="0"/>
                <a:ea typeface="Calibri" panose="020F0502020204030204" pitchFamily="34" charset="0"/>
                <a:cs typeface="Helvetica" pitchFamily="2" charset="0"/>
              </a:rPr>
            </a:b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5741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ctrTitle"/>
          </p:nvPr>
        </p:nvSpPr>
        <p:spPr>
          <a:xfrm>
            <a:off x="311700" y="167025"/>
            <a:ext cx="8747240" cy="2022300"/>
          </a:xfrm>
          <a:prstGeom prst="rect">
            <a:avLst/>
          </a:prstGeom>
        </p:spPr>
        <p:txBody>
          <a:bodyPr spcFirstLastPara="1" wrap="square" lIns="91425" tIns="91425" rIns="91425" bIns="91425" anchor="t" anchorCtr="0">
            <a:noAutofit/>
          </a:bodyPr>
          <a:lstStyle/>
          <a:p>
            <a:pPr marL="0" marR="0">
              <a:spcBef>
                <a:spcPts val="0"/>
              </a:spcBef>
              <a:spcAft>
                <a:spcPts val="0"/>
              </a:spcAft>
            </a:pPr>
            <a:r>
              <a:rPr lang="en-US" sz="1400" b="1" u="sng" kern="0" dirty="0">
                <a:effectLst/>
                <a:latin typeface="Helvetica" pitchFamily="2" charset="0"/>
                <a:ea typeface="Calibri" panose="020F0502020204030204" pitchFamily="34" charset="0"/>
                <a:cs typeface="Helvetica" pitchFamily="2" charset="0"/>
              </a:rPr>
              <a:t>GENERAL Make-up information slide</a:t>
            </a:r>
            <a:br>
              <a:rPr lang="en-US" sz="1400" b="1" u="sng" kern="0" dirty="0">
                <a:effectLst/>
                <a:latin typeface="Helvetica" pitchFamily="2" charset="0"/>
                <a:ea typeface="Calibri" panose="020F0502020204030204" pitchFamily="34" charset="0"/>
                <a:cs typeface="Helvetica" pitchFamily="2" charset="0"/>
              </a:rPr>
            </a:br>
            <a:r>
              <a:rPr lang="en-US" sz="1400" b="1" kern="0" dirty="0">
                <a:effectLst/>
                <a:latin typeface="Helvetica" pitchFamily="2" charset="0"/>
                <a:ea typeface="Calibri" panose="020F0502020204030204" pitchFamily="34" charset="0"/>
                <a:cs typeface="Helvetica" pitchFamily="2" charset="0"/>
              </a:rPr>
              <a:t>IGNORE THIS INFO FOR ADDAMS FAMILY</a:t>
            </a:r>
            <a:br>
              <a:rPr lang="en-US" sz="1400" kern="0" dirty="0">
                <a:effectLst/>
                <a:latin typeface="Helvetica" pitchFamily="2" charset="0"/>
                <a:ea typeface="Calibri" panose="020F0502020204030204" pitchFamily="34" charset="0"/>
                <a:cs typeface="Helvetica" pitchFamily="2" charset="0"/>
              </a:rPr>
            </a:br>
            <a:br>
              <a:rPr lang="en-US" sz="1400" kern="0" dirty="0">
                <a:effectLst/>
                <a:latin typeface="Helvetica" pitchFamily="2" charset="0"/>
                <a:ea typeface="Calibri" panose="020F0502020204030204" pitchFamily="34" charset="0"/>
                <a:cs typeface="Helvetica" pitchFamily="2" charset="0"/>
              </a:rPr>
            </a:br>
            <a:r>
              <a:rPr lang="en-US" sz="1400" kern="0" dirty="0">
                <a:effectLst/>
                <a:latin typeface="Helvetica" pitchFamily="2" charset="0"/>
                <a:ea typeface="Calibri" panose="020F0502020204030204" pitchFamily="34" charset="0"/>
                <a:cs typeface="Helvetica" pitchFamily="2" charset="0"/>
              </a:rPr>
              <a:t>Under the guidance of Mrs. </a:t>
            </a:r>
            <a:r>
              <a:rPr lang="en-US" sz="1400" kern="0" dirty="0" err="1">
                <a:effectLst/>
                <a:latin typeface="Helvetica" pitchFamily="2" charset="0"/>
                <a:ea typeface="Calibri" panose="020F0502020204030204" pitchFamily="34" charset="0"/>
                <a:cs typeface="Helvetica" pitchFamily="2" charset="0"/>
              </a:rPr>
              <a:t>Tangren</a:t>
            </a:r>
            <a:r>
              <a:rPr lang="en-US" sz="1400" kern="0" dirty="0">
                <a:effectLst/>
                <a:latin typeface="Helvetica" pitchFamily="2" charset="0"/>
                <a:ea typeface="Calibri" panose="020F0502020204030204" pitchFamily="34" charset="0"/>
                <a:cs typeface="Helvetica" pitchFamily="2" charset="0"/>
              </a:rPr>
              <a:t> and Costume/Make-up Crew</a:t>
            </a:r>
            <a:br>
              <a:rPr lang="en-US" sz="1400" kern="0" dirty="0">
                <a:effectLst/>
                <a:latin typeface="Helvetica" pitchFamily="2" charset="0"/>
                <a:ea typeface="Calibri" panose="020F0502020204030204" pitchFamily="34" charset="0"/>
                <a:cs typeface="Helvetica" pitchFamily="2" charset="0"/>
              </a:rPr>
            </a:br>
            <a:br>
              <a:rPr lang="en-US" sz="1400" kern="0" dirty="0">
                <a:effectLst/>
                <a:latin typeface="Helvetica" pitchFamily="2" charset="0"/>
                <a:ea typeface="Calibri" panose="020F0502020204030204" pitchFamily="34" charset="0"/>
                <a:cs typeface="Helvetica" pitchFamily="2" charset="0"/>
              </a:rPr>
            </a:br>
            <a:r>
              <a:rPr lang="en-US" sz="1400" kern="0" dirty="0">
                <a:effectLst/>
                <a:latin typeface="Helvetica" pitchFamily="2" charset="0"/>
                <a:ea typeface="Calibri" panose="020F0502020204030204" pitchFamily="34" charset="0"/>
                <a:cs typeface="Helvetica" pitchFamily="2" charset="0"/>
              </a:rPr>
              <a:t>Make up </a:t>
            </a:r>
            <a:r>
              <a:rPr lang="en-US" sz="1400" i="1" kern="0" dirty="0">
                <a:effectLst/>
                <a:latin typeface="Helvetica" pitchFamily="2" charset="0"/>
                <a:ea typeface="Calibri" panose="020F0502020204030204" pitchFamily="34" charset="0"/>
                <a:cs typeface="Helvetica" pitchFamily="2" charset="0"/>
              </a:rPr>
              <a:t>if needed </a:t>
            </a:r>
            <a:r>
              <a:rPr lang="en-US" sz="1400" kern="0" dirty="0">
                <a:effectLst/>
                <a:latin typeface="Helvetica" pitchFamily="2" charset="0"/>
                <a:ea typeface="Calibri" panose="020F0502020204030204" pitchFamily="34" charset="0"/>
                <a:cs typeface="Helvetica" pitchFamily="2" charset="0"/>
              </a:rPr>
              <a:t>for the show will be as follows</a:t>
            </a:r>
            <a:br>
              <a:rPr lang="en-US" sz="1400" kern="0" dirty="0">
                <a:effectLst/>
                <a:latin typeface="Helvetica" pitchFamily="2" charset="0"/>
                <a:ea typeface="Calibri" panose="020F0502020204030204" pitchFamily="34" charset="0"/>
                <a:cs typeface="Helvetica" pitchFamily="2" charset="0"/>
              </a:rPr>
            </a:br>
            <a:br>
              <a:rPr lang="en-US" sz="1400" kern="100" dirty="0">
                <a:effectLst/>
                <a:latin typeface="Calibri" panose="020F0502020204030204" pitchFamily="34" charset="0"/>
                <a:ea typeface="Calibri" panose="020F0502020204030204" pitchFamily="34" charset="0"/>
                <a:cs typeface="Times New Roman" panose="02020603050405020304" pitchFamily="18" charset="0"/>
              </a:rPr>
            </a:br>
            <a:r>
              <a:rPr lang="en-US" sz="1400" dirty="0">
                <a:latin typeface="Helvetica" pitchFamily="2" charset="0"/>
                <a:ea typeface="Calibri" panose="020F0502020204030204" pitchFamily="34" charset="0"/>
                <a:cs typeface="Times New Roman" panose="02020603050405020304" pitchFamily="18" charset="0"/>
              </a:rPr>
              <a:t>Y</a:t>
            </a:r>
            <a:r>
              <a:rPr lang="en-US" sz="1400" kern="0" dirty="0">
                <a:effectLst/>
                <a:latin typeface="Helvetica" pitchFamily="2" charset="0"/>
                <a:ea typeface="Calibri" panose="020F0502020204030204" pitchFamily="34" charset="0"/>
                <a:cs typeface="Helvetica" pitchFamily="2" charset="0"/>
              </a:rPr>
              <a:t>ou can do your own Make-up  but must be approved by Miss </a:t>
            </a:r>
            <a:r>
              <a:rPr lang="en-US" sz="1400" kern="0" dirty="0" err="1">
                <a:effectLst/>
                <a:latin typeface="Helvetica" pitchFamily="2" charset="0"/>
                <a:ea typeface="Calibri" panose="020F0502020204030204" pitchFamily="34" charset="0"/>
                <a:cs typeface="Helvetica" pitchFamily="2" charset="0"/>
              </a:rPr>
              <a:t>Tangren</a:t>
            </a:r>
            <a:br>
              <a:rPr lang="en-US" sz="1400" kern="0" dirty="0">
                <a:effectLst/>
                <a:latin typeface="Helvetica" pitchFamily="2" charset="0"/>
                <a:ea typeface="Calibri" panose="020F0502020204030204" pitchFamily="34" charset="0"/>
                <a:cs typeface="Helvetica" pitchFamily="2" charset="0"/>
              </a:rPr>
            </a:br>
            <a:r>
              <a:rPr lang="en-US" sz="1400" kern="0" dirty="0">
                <a:effectLst/>
                <a:latin typeface="Helvetica" pitchFamily="2" charset="0"/>
                <a:ea typeface="Calibri" panose="020F0502020204030204" pitchFamily="34" charset="0"/>
                <a:cs typeface="Helvetica" pitchFamily="2" charset="0"/>
              </a:rPr>
              <a:t> </a:t>
            </a:r>
            <a:br>
              <a:rPr lang="en-US" sz="1400" kern="100" dirty="0">
                <a:effectLst/>
                <a:latin typeface="Calibri" panose="020F0502020204030204" pitchFamily="34" charset="0"/>
                <a:ea typeface="Calibri" panose="020F0502020204030204" pitchFamily="34" charset="0"/>
                <a:cs typeface="Times New Roman" panose="02020603050405020304" pitchFamily="18" charset="0"/>
              </a:rPr>
            </a:br>
            <a:r>
              <a:rPr lang="en-US" sz="1400" kern="0" dirty="0">
                <a:effectLst/>
                <a:latin typeface="Helvetica" pitchFamily="2" charset="0"/>
                <a:ea typeface="Calibri" panose="020F0502020204030204" pitchFamily="34" charset="0"/>
                <a:cs typeface="Helvetica" pitchFamily="2" charset="0"/>
              </a:rPr>
              <a:t>	IF there is Specialty make up for a role required, then it IS mandatory and determined by the Directors.  We will check with the student if they are ok with specialty make-up requirements before casting.</a:t>
            </a:r>
            <a:br>
              <a:rPr lang="en-US" sz="1400" kern="0" dirty="0">
                <a:effectLst/>
                <a:latin typeface="Helvetica" pitchFamily="2" charset="0"/>
                <a:ea typeface="Calibri" panose="020F0502020204030204" pitchFamily="34" charset="0"/>
                <a:cs typeface="Helvetica" pitchFamily="2" charset="0"/>
              </a:rPr>
            </a:br>
            <a:br>
              <a:rPr lang="en-US" sz="1400" kern="0" dirty="0">
                <a:effectLst/>
                <a:latin typeface="Helvetica" pitchFamily="2" charset="0"/>
                <a:ea typeface="Calibri" panose="020F0502020204030204" pitchFamily="34" charset="0"/>
                <a:cs typeface="Helvetica" pitchFamily="2" charset="0"/>
              </a:rPr>
            </a:br>
            <a:r>
              <a:rPr lang="en-US" sz="1400" kern="0" dirty="0">
                <a:effectLst/>
                <a:latin typeface="Helvetica" pitchFamily="2" charset="0"/>
                <a:ea typeface="Calibri" panose="020F0502020204030204" pitchFamily="34" charset="0"/>
                <a:cs typeface="Helvetica" pitchFamily="2" charset="0"/>
              </a:rPr>
              <a:t>You may request Make-up be applied by a Make-up Crew member if you wish.</a:t>
            </a:r>
            <a:br>
              <a:rPr lang="en-US" sz="1400" kern="0" dirty="0">
                <a:effectLst/>
                <a:latin typeface="Helvetica" pitchFamily="2" charset="0"/>
                <a:ea typeface="Calibri" panose="020F0502020204030204" pitchFamily="34" charset="0"/>
                <a:cs typeface="Helvetica" pitchFamily="2" charset="0"/>
              </a:rPr>
            </a:br>
            <a:br>
              <a:rPr lang="en-US" sz="1400" kern="0" dirty="0">
                <a:effectLst/>
                <a:latin typeface="Helvetica" pitchFamily="2" charset="0"/>
                <a:ea typeface="Calibri" panose="020F0502020204030204" pitchFamily="34" charset="0"/>
                <a:cs typeface="Helvetica" pitchFamily="2" charset="0"/>
              </a:rPr>
            </a:br>
            <a:r>
              <a:rPr lang="en-US" sz="1400" kern="0" dirty="0">
                <a:effectLst/>
                <a:latin typeface="Helvetica" pitchFamily="2" charset="0"/>
                <a:ea typeface="Calibri" panose="020F0502020204030204" pitchFamily="34" charset="0"/>
                <a:cs typeface="Helvetica" pitchFamily="2" charset="0"/>
              </a:rPr>
              <a:t>We will supply make-up for any specialty make-up that needs to be done</a:t>
            </a:r>
            <a:br>
              <a:rPr lang="en-US" sz="1400" kern="100" dirty="0">
                <a:effectLst/>
                <a:latin typeface="Calibri" panose="020F0502020204030204" pitchFamily="34" charset="0"/>
                <a:ea typeface="Calibri" panose="020F0502020204030204" pitchFamily="34" charset="0"/>
                <a:cs typeface="Times New Roman" panose="02020603050405020304" pitchFamily="18" charset="0"/>
              </a:rPr>
            </a:br>
            <a:br>
              <a:rPr lang="en-US" sz="1400" kern="100" dirty="0">
                <a:effectLst/>
                <a:latin typeface="Calibri" panose="020F0502020204030204" pitchFamily="34" charset="0"/>
                <a:ea typeface="Calibri" panose="020F0502020204030204" pitchFamily="34" charset="0"/>
                <a:cs typeface="Times New Roman" panose="02020603050405020304" pitchFamily="18" charset="0"/>
              </a:rPr>
            </a:br>
            <a:r>
              <a:rPr lang="en-US" sz="1400" kern="0" dirty="0">
                <a:effectLst/>
                <a:latin typeface="Helvetica" pitchFamily="2" charset="0"/>
                <a:ea typeface="Calibri" panose="020F0502020204030204" pitchFamily="34" charset="0"/>
                <a:cs typeface="Helvetica" pitchFamily="2" charset="0"/>
              </a:rPr>
              <a:t>	OTHERWISE YOU MUST SUPPLY YOUR OWN MAKE UP</a:t>
            </a:r>
            <a:br>
              <a:rPr lang="en-US" sz="1400" kern="0" dirty="0">
                <a:effectLst/>
                <a:latin typeface="Helvetica" pitchFamily="2" charset="0"/>
                <a:ea typeface="Calibri" panose="020F0502020204030204" pitchFamily="34" charset="0"/>
                <a:cs typeface="Helvetica" pitchFamily="2" charset="0"/>
              </a:rPr>
            </a:br>
            <a:br>
              <a:rPr lang="en-US" sz="1400" kern="0" dirty="0">
                <a:effectLst/>
                <a:latin typeface="Helvetica" pitchFamily="2" charset="0"/>
                <a:ea typeface="Calibri" panose="020F0502020204030204" pitchFamily="34" charset="0"/>
                <a:cs typeface="Helvetica" pitchFamily="2" charset="0"/>
              </a:rPr>
            </a:br>
            <a:r>
              <a:rPr lang="en-US" sz="1400" kern="0" dirty="0">
                <a:effectLst/>
                <a:latin typeface="Helvetica" pitchFamily="2" charset="0"/>
                <a:ea typeface="Calibri" panose="020F0502020204030204" pitchFamily="34" charset="0"/>
                <a:cs typeface="Helvetica" pitchFamily="2" charset="0"/>
              </a:rPr>
              <a:t>There is some make-up kits in the dressing room you can use if you wish.</a:t>
            </a:r>
            <a:br>
              <a:rPr lang="en-US" sz="1400" kern="0" dirty="0">
                <a:effectLst/>
                <a:latin typeface="Helvetica" pitchFamily="2" charset="0"/>
                <a:ea typeface="Calibri" panose="020F0502020204030204" pitchFamily="34" charset="0"/>
                <a:cs typeface="Helvetica" pitchFamily="2" charset="0"/>
              </a:rPr>
            </a:br>
            <a:br>
              <a:rPr lang="en-US" sz="1400" kern="0" dirty="0">
                <a:effectLst/>
                <a:latin typeface="Helvetica" pitchFamily="2" charset="0"/>
                <a:ea typeface="Calibri" panose="020F0502020204030204" pitchFamily="34" charset="0"/>
                <a:cs typeface="Helvetica" pitchFamily="2" charset="0"/>
              </a:rPr>
            </a:br>
            <a:r>
              <a:rPr lang="en-US" sz="1400" kern="0" dirty="0">
                <a:effectLst/>
                <a:latin typeface="Helvetica" pitchFamily="2" charset="0"/>
                <a:ea typeface="Calibri" panose="020F0502020204030204" pitchFamily="34" charset="0"/>
                <a:cs typeface="Helvetica" pitchFamily="2" charset="0"/>
              </a:rPr>
              <a:t>YOU DO NOT HAVE TO WEAR MAKE-UP IF THE ROLE DOESN”T REQUIRE SPECIALTY MAKE-UP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6701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3">
          <a:extLst>
            <a:ext uri="{FF2B5EF4-FFF2-40B4-BE49-F238E27FC236}">
              <a16:creationId xmlns:a16="http://schemas.microsoft.com/office/drawing/2014/main" id="{67997572-F1C1-BC05-9AC0-6922B2F71BBE}"/>
            </a:ext>
          </a:extLst>
        </p:cNvPr>
        <p:cNvGrpSpPr/>
        <p:nvPr/>
      </p:nvGrpSpPr>
      <p:grpSpPr>
        <a:xfrm>
          <a:off x="0" y="0"/>
          <a:ext cx="0" cy="0"/>
          <a:chOff x="0" y="0"/>
          <a:chExt cx="0" cy="0"/>
        </a:xfrm>
      </p:grpSpPr>
      <p:sp>
        <p:nvSpPr>
          <p:cNvPr id="174" name="Google Shape;174;p29">
            <a:extLst>
              <a:ext uri="{FF2B5EF4-FFF2-40B4-BE49-F238E27FC236}">
                <a16:creationId xmlns:a16="http://schemas.microsoft.com/office/drawing/2014/main" id="{BEFD7E02-1210-8F69-4BFB-2D04B5C85FA3}"/>
              </a:ext>
            </a:extLst>
          </p:cNvPr>
          <p:cNvSpPr txBox="1">
            <a:spLocks noGrp="1"/>
          </p:cNvSpPr>
          <p:nvPr>
            <p:ph type="ctrTitle"/>
          </p:nvPr>
        </p:nvSpPr>
        <p:spPr>
          <a:xfrm>
            <a:off x="311700" y="167025"/>
            <a:ext cx="8747240" cy="2022300"/>
          </a:xfrm>
          <a:prstGeom prst="rect">
            <a:avLst/>
          </a:prstGeom>
        </p:spPr>
        <p:txBody>
          <a:bodyPr spcFirstLastPara="1" wrap="square" lIns="91425" tIns="91425" rIns="91425" bIns="91425" anchor="t" anchorCtr="0">
            <a:noAutofit/>
          </a:bodyPr>
          <a:lstStyle/>
          <a:p>
            <a:pPr marL="0" marR="0">
              <a:spcBef>
                <a:spcPts val="0"/>
              </a:spcBef>
              <a:spcAft>
                <a:spcPts val="0"/>
              </a:spcAft>
            </a:pPr>
            <a:r>
              <a:rPr lang="en-US" sz="2000" b="1" u="sng" kern="100" dirty="0">
                <a:effectLst/>
                <a:latin typeface="Calibri" panose="020F0502020204030204" pitchFamily="34" charset="0"/>
                <a:ea typeface="Calibri" panose="020F0502020204030204" pitchFamily="34" charset="0"/>
                <a:cs typeface="Times New Roman" panose="02020603050405020304" pitchFamily="18" charset="0"/>
              </a:rPr>
              <a:t>CREW ATTENDANCE REQUIREMENTS</a:t>
            </a:r>
            <a:br>
              <a:rPr lang="en-US" sz="2000" b="1" kern="100" dirty="0">
                <a:effectLst/>
                <a:latin typeface="Calibri" panose="020F0502020204030204" pitchFamily="34" charset="0"/>
                <a:ea typeface="Calibri" panose="020F0502020204030204" pitchFamily="34" charset="0"/>
                <a:cs typeface="Times New Roman" panose="02020603050405020304" pitchFamily="18" charset="0"/>
              </a:rPr>
            </a:br>
            <a:br>
              <a:rPr lang="en-US" sz="2000" b="1" kern="100" dirty="0">
                <a:effectLst/>
                <a:latin typeface="Calibri" panose="020F0502020204030204" pitchFamily="34" charset="0"/>
                <a:ea typeface="Calibri" panose="020F0502020204030204" pitchFamily="34" charset="0"/>
                <a:cs typeface="Times New Roman" panose="02020603050405020304" pitchFamily="18" charset="0"/>
              </a:rPr>
            </a:b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BOOTH CREW – you must commit to all rehearsals </a:t>
            </a:r>
            <a:br>
              <a:rPr lang="en-US" sz="2000" b="1" kern="100" dirty="0">
                <a:effectLst/>
                <a:latin typeface="Calibri" panose="020F0502020204030204" pitchFamily="34" charset="0"/>
                <a:ea typeface="Calibri" panose="020F0502020204030204" pitchFamily="34" charset="0"/>
                <a:cs typeface="Times New Roman" panose="02020603050405020304" pitchFamily="18" charset="0"/>
              </a:rPr>
            </a:b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and all shows you are called for</a:t>
            </a:r>
            <a:br>
              <a:rPr lang="en-US" sz="2000" b="1" kern="100" dirty="0">
                <a:effectLst/>
                <a:latin typeface="Calibri" panose="020F0502020204030204" pitchFamily="34" charset="0"/>
                <a:ea typeface="Calibri" panose="020F0502020204030204" pitchFamily="34" charset="0"/>
                <a:cs typeface="Times New Roman" panose="02020603050405020304" pitchFamily="18" charset="0"/>
              </a:rPr>
            </a:br>
            <a:br>
              <a:rPr lang="en-US" sz="2000" b="1" kern="100" dirty="0">
                <a:effectLst/>
                <a:latin typeface="Calibri" panose="020F0502020204030204" pitchFamily="34" charset="0"/>
                <a:ea typeface="Calibri" panose="020F0502020204030204" pitchFamily="34" charset="0"/>
                <a:cs typeface="Times New Roman" panose="02020603050405020304" pitchFamily="18" charset="0"/>
              </a:rPr>
            </a:b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SET CREW/COSTUME CREW – Flexible.  Come to the scheduled set crew days or not.  However, attendance will be figured in to your lettering points for set crew.  If you only come a few times, that will effect your lettering points.</a:t>
            </a:r>
            <a:br>
              <a:rPr lang="en-US" sz="2000" b="1" kern="100" dirty="0">
                <a:effectLst/>
                <a:latin typeface="Calibri" panose="020F0502020204030204" pitchFamily="34" charset="0"/>
                <a:ea typeface="Calibri" panose="020F0502020204030204" pitchFamily="34" charset="0"/>
                <a:cs typeface="Times New Roman" panose="02020603050405020304" pitchFamily="18" charset="0"/>
              </a:rPr>
            </a:br>
            <a:br>
              <a:rPr lang="en-US" sz="2000" b="1" kern="100" dirty="0">
                <a:effectLst/>
                <a:latin typeface="Calibri" panose="020F0502020204030204" pitchFamily="34" charset="0"/>
                <a:ea typeface="Calibri" panose="020F0502020204030204" pitchFamily="34" charset="0"/>
                <a:cs typeface="Times New Roman" panose="02020603050405020304" pitchFamily="18" charset="0"/>
              </a:rPr>
            </a:br>
            <a:r>
              <a:rPr lang="en-US" sz="2000" b="1" kern="100" dirty="0">
                <a:latin typeface="Calibri" panose="020F0502020204030204" pitchFamily="34" charset="0"/>
                <a:ea typeface="Calibri" panose="020F0502020204030204" pitchFamily="34" charset="0"/>
                <a:cs typeface="Times New Roman" panose="02020603050405020304" pitchFamily="18" charset="0"/>
              </a:rPr>
              <a:t>ALL SET AND COSTUME CREW SHOULD PLAN ON BEING AT EVERY SHOW</a:t>
            </a:r>
            <a:br>
              <a:rPr lang="en-US" sz="2000" b="1" kern="100" dirty="0">
                <a:latin typeface="Calibri" panose="020F0502020204030204" pitchFamily="34" charset="0"/>
                <a:ea typeface="Calibri" panose="020F0502020204030204" pitchFamily="34" charset="0"/>
                <a:cs typeface="Times New Roman" panose="02020603050405020304" pitchFamily="18" charset="0"/>
              </a:rPr>
            </a:br>
            <a:br>
              <a:rPr lang="en-US" sz="2000" b="1"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5713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3">
          <a:extLst>
            <a:ext uri="{FF2B5EF4-FFF2-40B4-BE49-F238E27FC236}">
              <a16:creationId xmlns:a16="http://schemas.microsoft.com/office/drawing/2014/main" id="{4448B527-0EFC-FC65-C7BA-F1B5C04C9ED5}"/>
            </a:ext>
          </a:extLst>
        </p:cNvPr>
        <p:cNvGrpSpPr/>
        <p:nvPr/>
      </p:nvGrpSpPr>
      <p:grpSpPr>
        <a:xfrm>
          <a:off x="0" y="0"/>
          <a:ext cx="0" cy="0"/>
          <a:chOff x="0" y="0"/>
          <a:chExt cx="0" cy="0"/>
        </a:xfrm>
      </p:grpSpPr>
      <p:sp>
        <p:nvSpPr>
          <p:cNvPr id="174" name="Google Shape;174;p29">
            <a:extLst>
              <a:ext uri="{FF2B5EF4-FFF2-40B4-BE49-F238E27FC236}">
                <a16:creationId xmlns:a16="http://schemas.microsoft.com/office/drawing/2014/main" id="{C6316D6E-CFFF-CA23-0BC9-91DC381A2450}"/>
              </a:ext>
            </a:extLst>
          </p:cNvPr>
          <p:cNvSpPr txBox="1">
            <a:spLocks noGrp="1"/>
          </p:cNvSpPr>
          <p:nvPr>
            <p:ph type="ctrTitle"/>
          </p:nvPr>
        </p:nvSpPr>
        <p:spPr>
          <a:xfrm>
            <a:off x="311700" y="167025"/>
            <a:ext cx="8747240" cy="2022300"/>
          </a:xfrm>
          <a:prstGeom prst="rect">
            <a:avLst/>
          </a:prstGeom>
        </p:spPr>
        <p:txBody>
          <a:bodyPr spcFirstLastPara="1" wrap="square" lIns="91425" tIns="91425" rIns="91425" bIns="91425" anchor="t" anchorCtr="0">
            <a:noAutofit/>
          </a:bodyPr>
          <a:lstStyle/>
          <a:p>
            <a:pPr marL="0" marR="0">
              <a:spcBef>
                <a:spcPts val="0"/>
              </a:spcBef>
              <a:spcAft>
                <a:spcPts val="0"/>
              </a:spcAft>
            </a:pPr>
            <a:br>
              <a:rPr lang="en-US" sz="2000" b="1" kern="1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Helvetica" pitchFamily="2" charset="0"/>
                <a:ea typeface="Calibri" panose="020F0502020204030204" pitchFamily="34" charset="0"/>
                <a:cs typeface="Helvetica" pitchFamily="2" charset="0"/>
              </a:rPr>
              <a:t>CREWS MUST REGISTER BY </a:t>
            </a:r>
            <a:r>
              <a:rPr lang="en-US" sz="2000" b="1" dirty="0">
                <a:latin typeface="Helvetica" pitchFamily="2" charset="0"/>
                <a:ea typeface="Calibri" panose="020F0502020204030204" pitchFamily="34" charset="0"/>
                <a:cs typeface="Helvetica" pitchFamily="2" charset="0"/>
              </a:rPr>
              <a:t>January 2!</a:t>
            </a:r>
            <a:br>
              <a:rPr lang="en-US" sz="2000" kern="0" dirty="0">
                <a:effectLst/>
                <a:latin typeface="Helvetica" pitchFamily="2" charset="0"/>
                <a:ea typeface="Calibri" panose="020F0502020204030204" pitchFamily="34" charset="0"/>
                <a:cs typeface="Helvetica" pitchFamily="2" charset="0"/>
              </a:rPr>
            </a:br>
            <a:br>
              <a:rPr lang="en-US" sz="2000" kern="0" dirty="0">
                <a:effectLst/>
                <a:latin typeface="Helvetica" pitchFamily="2" charset="0"/>
                <a:ea typeface="Calibri" panose="020F0502020204030204" pitchFamily="34" charset="0"/>
                <a:cs typeface="Helvetica" pitchFamily="2" charset="0"/>
              </a:rPr>
            </a:br>
            <a:r>
              <a:rPr lang="en-US" sz="2000" kern="0" dirty="0">
                <a:effectLst/>
                <a:latin typeface="Helvetica" pitchFamily="2" charset="0"/>
                <a:ea typeface="Calibri" panose="020F0502020204030204" pitchFamily="34" charset="0"/>
                <a:cs typeface="Helvetica" pitchFamily="2" charset="0"/>
              </a:rPr>
              <a:t>Crews must bring signed/filled out  forms to west office and have them put in Mr. Websters Mailbox BY </a:t>
            </a:r>
            <a:r>
              <a:rPr lang="en-US" sz="2000" b="1" kern="0" dirty="0">
                <a:effectLst/>
                <a:latin typeface="Helvetica" pitchFamily="2" charset="0"/>
                <a:ea typeface="Calibri" panose="020F0502020204030204" pitchFamily="34" charset="0"/>
                <a:cs typeface="Helvetica" pitchFamily="2" charset="0"/>
              </a:rPr>
              <a:t>JANUARY 2</a:t>
            </a:r>
            <a:r>
              <a:rPr lang="en-US" sz="2000" b="1" kern="0" baseline="30000" dirty="0">
                <a:effectLst/>
                <a:latin typeface="Helvetica" pitchFamily="2" charset="0"/>
                <a:ea typeface="Calibri" panose="020F0502020204030204" pitchFamily="34" charset="0"/>
                <a:cs typeface="Helvetica" pitchFamily="2" charset="0"/>
              </a:rPr>
              <a:t>nd</a:t>
            </a:r>
            <a:r>
              <a:rPr lang="en-US" sz="2000" b="1" kern="0" dirty="0">
                <a:effectLst/>
                <a:latin typeface="Helvetica" pitchFamily="2" charset="0"/>
                <a:ea typeface="Calibri" panose="020F0502020204030204" pitchFamily="34" charset="0"/>
                <a:cs typeface="Helvetica" pitchFamily="2" charset="0"/>
              </a:rPr>
              <a:t>!</a:t>
            </a:r>
            <a:br>
              <a:rPr lang="en-US" sz="2000" b="1" kern="0" dirty="0">
                <a:effectLst/>
                <a:latin typeface="Helvetica" pitchFamily="2" charset="0"/>
                <a:ea typeface="Calibri" panose="020F0502020204030204" pitchFamily="34" charset="0"/>
                <a:cs typeface="Helvetica" pitchFamily="2" charset="0"/>
              </a:rPr>
            </a:br>
            <a:br>
              <a:rPr lang="en-US" sz="2000" kern="0" dirty="0">
                <a:effectLst/>
                <a:latin typeface="Helvetica" pitchFamily="2" charset="0"/>
                <a:ea typeface="Calibri" panose="020F0502020204030204" pitchFamily="34" charset="0"/>
                <a:cs typeface="Helvetica" pitchFamily="2" charset="0"/>
              </a:rPr>
            </a:br>
            <a:r>
              <a:rPr lang="en-US" sz="2000" kern="0" dirty="0">
                <a:effectLst/>
                <a:latin typeface="Helvetica" pitchFamily="2" charset="0"/>
                <a:ea typeface="Calibri" panose="020F0502020204030204" pitchFamily="34" charset="0"/>
                <a:cs typeface="Helvetica" pitchFamily="2" charset="0"/>
              </a:rPr>
              <a:t>For Crew; Failure to drop off form and be registered by January 2</a:t>
            </a:r>
            <a:r>
              <a:rPr lang="en-US" sz="2000" kern="0" baseline="30000" dirty="0">
                <a:effectLst/>
                <a:latin typeface="Helvetica" pitchFamily="2" charset="0"/>
                <a:ea typeface="Calibri" panose="020F0502020204030204" pitchFamily="34" charset="0"/>
                <a:cs typeface="Helvetica" pitchFamily="2" charset="0"/>
              </a:rPr>
              <a:t>nd</a:t>
            </a:r>
            <a:r>
              <a:rPr lang="en-US" sz="2000" kern="0" dirty="0">
                <a:effectLst/>
                <a:latin typeface="Helvetica" pitchFamily="2" charset="0"/>
                <a:ea typeface="Calibri" panose="020F0502020204030204" pitchFamily="34" charset="0"/>
                <a:cs typeface="Helvetica" pitchFamily="2" charset="0"/>
              </a:rPr>
              <a:t> will mean you forfeit your spot to someone on the wait list for Crew.</a:t>
            </a:r>
            <a:br>
              <a:rPr lang="en-US" sz="2000" kern="0" dirty="0">
                <a:effectLst/>
                <a:latin typeface="Helvetica" pitchFamily="2" charset="0"/>
                <a:ea typeface="Calibri" panose="020F0502020204030204" pitchFamily="34" charset="0"/>
                <a:cs typeface="Helvetica" pitchFamily="2" charset="0"/>
              </a:rPr>
            </a:br>
            <a:br>
              <a:rPr lang="en-US" sz="2000" kern="0" dirty="0">
                <a:effectLst/>
                <a:latin typeface="Helvetica" pitchFamily="2" charset="0"/>
                <a:ea typeface="Calibri" panose="020F0502020204030204" pitchFamily="34" charset="0"/>
                <a:cs typeface="Helvetica" pitchFamily="2" charset="0"/>
              </a:rPr>
            </a:br>
            <a:r>
              <a:rPr lang="en-US" sz="2000" kern="0" dirty="0">
                <a:effectLst/>
                <a:latin typeface="Helvetica" pitchFamily="2" charset="0"/>
                <a:ea typeface="Calibri" panose="020F0502020204030204" pitchFamily="34" charset="0"/>
                <a:cs typeface="Helvetica" pitchFamily="2" charset="0"/>
              </a:rPr>
              <a:t>DO IT NOW</a:t>
            </a:r>
            <a:br>
              <a:rPr lang="en-US" sz="2000" b="1"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967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ctrTitle"/>
          </p:nvPr>
        </p:nvSpPr>
        <p:spPr>
          <a:xfrm>
            <a:off x="311700" y="167025"/>
            <a:ext cx="8520600" cy="2022300"/>
          </a:xfrm>
          <a:prstGeom prst="rect">
            <a:avLst/>
          </a:prstGeom>
        </p:spPr>
        <p:txBody>
          <a:bodyPr spcFirstLastPara="1" wrap="square" lIns="91425" tIns="91425" rIns="91425" bIns="91425" anchor="t" anchorCtr="0">
            <a:noAutofit/>
          </a:bodyPr>
          <a:lstStyle/>
          <a:p>
            <a:pPr marR="0" algn="l">
              <a:spcBef>
                <a:spcPts val="0"/>
              </a:spcBef>
              <a:spcAft>
                <a:spcPts val="0"/>
              </a:spcAft>
            </a:pPr>
            <a:r>
              <a:rPr lang="en-US" sz="1800" kern="0" dirty="0">
                <a:effectLst/>
                <a:latin typeface="Helvetica" pitchFamily="2" charset="0"/>
                <a:ea typeface="Calibri" panose="020F0502020204030204" pitchFamily="34" charset="0"/>
                <a:cs typeface="Helvetica" pitchFamily="2" charset="0"/>
              </a:rPr>
              <a:t>*</a:t>
            </a:r>
            <a:r>
              <a:rPr lang="en-US" sz="1800" b="1" kern="0" dirty="0">
                <a:effectLst/>
                <a:latin typeface="Helvetica" pitchFamily="2" charset="0"/>
                <a:ea typeface="Calibri" panose="020F0502020204030204" pitchFamily="34" charset="0"/>
                <a:cs typeface="Helvetica" pitchFamily="2" charset="0"/>
              </a:rPr>
              <a:t>Expectations for participation in the Musical/theater program</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0" dirty="0">
                <a:effectLst/>
                <a:latin typeface="Helvetica" pitchFamily="2" charset="0"/>
                <a:ea typeface="Calibri" panose="020F0502020204030204" pitchFamily="34" charset="0"/>
                <a:cs typeface="Helvetica" pitchFamily="2" charset="0"/>
              </a:rPr>
              <a:t>	</a:t>
            </a:r>
            <a:br>
              <a:rPr lang="en-US" sz="1800" kern="0" dirty="0">
                <a:effectLst/>
                <a:latin typeface="Helvetica" pitchFamily="2" charset="0"/>
                <a:ea typeface="Calibri" panose="020F0502020204030204" pitchFamily="34" charset="0"/>
                <a:cs typeface="Helvetica" pitchFamily="2" charset="0"/>
              </a:rPr>
            </a:br>
            <a:r>
              <a:rPr lang="en-US" sz="1800" kern="0" dirty="0">
                <a:effectLst/>
                <a:latin typeface="Helvetica" pitchFamily="2" charset="0"/>
                <a:ea typeface="Calibri" panose="020F0502020204030204" pitchFamily="34" charset="0"/>
                <a:cs typeface="Helvetica" pitchFamily="2" charset="0"/>
              </a:rPr>
              <a:t>	When called show up on time</a:t>
            </a:r>
            <a:br>
              <a:rPr lang="en-US" sz="1800" kern="0" dirty="0">
                <a:effectLst/>
                <a:latin typeface="Helvetica" pitchFamily="2" charset="0"/>
                <a:ea typeface="Calibri" panose="020F0502020204030204" pitchFamily="34" charset="0"/>
                <a:cs typeface="Helvetica" pitchFamily="2"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0" dirty="0">
                <a:effectLst/>
                <a:latin typeface="Helvetica" pitchFamily="2" charset="0"/>
                <a:ea typeface="Calibri" panose="020F0502020204030204" pitchFamily="34" charset="0"/>
                <a:cs typeface="Helvetica" pitchFamily="2" charset="0"/>
              </a:rPr>
              <a:t>	THERE ARE MANY COMMUNICATIONS SYSTEMS IN PLACE  - 	KNOW THE SCHEDULE AND KNOW WHAT”S GOING ON</a:t>
            </a:r>
            <a:br>
              <a:rPr lang="en-US" sz="1800" kern="0" dirty="0">
                <a:effectLst/>
                <a:latin typeface="Helvetica" pitchFamily="2" charset="0"/>
                <a:ea typeface="Calibri" panose="020F0502020204030204" pitchFamily="34" charset="0"/>
                <a:cs typeface="Helvetica" pitchFamily="2"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latin typeface="Helvetica" pitchFamily="2" charset="0"/>
                <a:ea typeface="Calibri" panose="020F0502020204030204" pitchFamily="34" charset="0"/>
                <a:cs typeface="Times New Roman" panose="02020603050405020304" pitchFamily="18" charset="0"/>
              </a:rPr>
              <a:t>	B</a:t>
            </a:r>
            <a:r>
              <a:rPr lang="en-US" sz="1800" kern="0" dirty="0">
                <a:effectLst/>
                <a:latin typeface="Helvetica" pitchFamily="2" charset="0"/>
                <a:ea typeface="Calibri" panose="020F0502020204030204" pitchFamily="34" charset="0"/>
                <a:cs typeface="Helvetica" pitchFamily="2" charset="0"/>
              </a:rPr>
              <a:t>e on time</a:t>
            </a:r>
            <a:br>
              <a:rPr lang="en-US" sz="1800" kern="0" dirty="0">
                <a:effectLst/>
                <a:latin typeface="Helvetica" pitchFamily="2" charset="0"/>
                <a:ea typeface="Calibri" panose="020F0502020204030204" pitchFamily="34" charset="0"/>
                <a:cs typeface="Helvetica" pitchFamily="2"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0" dirty="0">
                <a:effectLst/>
                <a:latin typeface="Helvetica" pitchFamily="2" charset="0"/>
                <a:ea typeface="Calibri" panose="020F0502020204030204" pitchFamily="34" charset="0"/>
                <a:cs typeface="Helvetica" pitchFamily="2" charset="0"/>
              </a:rPr>
              <a:t>	Respect of everyone's time - come focused and ready to go.  This allows 	for short 	rehearsal time frames</a:t>
            </a:r>
            <a:br>
              <a:rPr lang="en-US" sz="1800" kern="0" dirty="0">
                <a:effectLst/>
                <a:latin typeface="Helvetica" pitchFamily="2" charset="0"/>
                <a:ea typeface="Calibri" panose="020F0502020204030204" pitchFamily="34" charset="0"/>
                <a:cs typeface="Helvetica" pitchFamily="2" charset="0"/>
              </a:rPr>
            </a:br>
            <a:r>
              <a:rPr lang="en-US" sz="1800" kern="0" dirty="0">
                <a:effectLst/>
                <a:latin typeface="Helvetica" pitchFamily="2" charset="0"/>
                <a:ea typeface="Calibri" panose="020F0502020204030204" pitchFamily="34" charset="0"/>
                <a:cs typeface="Helvetica" pitchFamily="2" charset="0"/>
              </a:rPr>
              <a:t>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Helvetica" pitchFamily="2" charset="0"/>
                <a:ea typeface="Calibri" panose="020F0502020204030204" pitchFamily="34" charset="0"/>
                <a:cs typeface="Times New Roman" panose="02020603050405020304" pitchFamily="18" charset="0"/>
              </a:rPr>
              <a:t>PARENTS - P</a:t>
            </a:r>
            <a:r>
              <a:rPr lang="en-US" sz="1800" kern="0" dirty="0">
                <a:effectLst/>
                <a:latin typeface="Helvetica" pitchFamily="2" charset="0"/>
                <a:ea typeface="Calibri" panose="020F0502020204030204" pitchFamily="34" charset="0"/>
                <a:cs typeface="Helvetica" pitchFamily="2" charset="0"/>
              </a:rPr>
              <a:t>ick up your student on time - PLEASE  </a:t>
            </a:r>
            <a:br>
              <a:rPr lang="en-US" sz="1800" kern="0" dirty="0">
                <a:effectLst/>
                <a:latin typeface="Helvetica" pitchFamily="2" charset="0"/>
                <a:ea typeface="Calibri" panose="020F0502020204030204" pitchFamily="34" charset="0"/>
                <a:cs typeface="Helvetica" pitchFamily="2"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0" dirty="0">
                <a:effectLst/>
                <a:latin typeface="Helvetica" pitchFamily="2" charset="0"/>
                <a:ea typeface="Calibri" panose="020F0502020204030204" pitchFamily="34" charset="0"/>
                <a:cs typeface="Helvetica" pitchFamily="2" charset="0"/>
              </a:rPr>
              <a:t>	Play well with others.  </a:t>
            </a:r>
            <a:r>
              <a:rPr lang="en-US" sz="1800" dirty="0">
                <a:latin typeface="Helvetica" pitchFamily="2" charset="0"/>
                <a:ea typeface="Calibri" panose="020F0502020204030204" pitchFamily="34" charset="0"/>
                <a:cs typeface="Helvetica" pitchFamily="2" charset="0"/>
              </a:rPr>
              <a:t>RESPECT for every person in this program.  We 	all come from different backgrounds and belief systems.  We honor 	personal life philosophies.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7148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ctrTitle"/>
          </p:nvPr>
        </p:nvSpPr>
        <p:spPr>
          <a:xfrm>
            <a:off x="311700" y="167025"/>
            <a:ext cx="8520600" cy="2022300"/>
          </a:xfrm>
          <a:prstGeom prst="rect">
            <a:avLst/>
          </a:prstGeom>
        </p:spPr>
        <p:txBody>
          <a:bodyPr spcFirstLastPara="1" wrap="square" lIns="91425" tIns="91425" rIns="91425" bIns="91425" anchor="t" anchorCtr="0">
            <a:noAutofit/>
          </a:bodyPr>
          <a:lstStyle/>
          <a:p>
            <a:pPr marL="0" marR="0">
              <a:spcBef>
                <a:spcPts val="0"/>
              </a:spcBef>
              <a:spcAft>
                <a:spcPts val="0"/>
              </a:spcAft>
            </a:pPr>
            <a:br>
              <a:rPr lang="en-US" sz="4000" dirty="0">
                <a:latin typeface="Helvetica Neue" panose="02000503000000020004" pitchFamily="2" charset="0"/>
                <a:ea typeface="Times New Roman" panose="02020603050405020304" pitchFamily="18" charset="0"/>
                <a:cs typeface="Calibri" panose="020F0502020204030204" pitchFamily="34" charset="0"/>
              </a:rPr>
            </a:br>
            <a:r>
              <a:rPr lang="en-US" sz="4000" dirty="0">
                <a:effectLst/>
                <a:latin typeface="Helvetica Neue" panose="02000503000000020004" pitchFamily="2" charset="0"/>
                <a:ea typeface="Times New Roman" panose="02020603050405020304" pitchFamily="18" charset="0"/>
                <a:cs typeface="Calibri" panose="020F0502020204030204" pitchFamily="34" charset="0"/>
              </a:rPr>
              <a:t>What you do and how you do in each production matters in consideration and assessment for the next production.</a:t>
            </a:r>
            <a:br>
              <a:rPr lang="en-US" sz="4000" dirty="0">
                <a:effectLst/>
                <a:latin typeface="Helvetica Neue" panose="02000503000000020004" pitchFamily="2" charset="0"/>
                <a:ea typeface="Times New Roman" panose="02020603050405020304" pitchFamily="18" charset="0"/>
                <a:cs typeface="Calibri" panose="020F0502020204030204" pitchFamily="34" charset="0"/>
              </a:rPr>
            </a:br>
            <a:br>
              <a:rPr lang="en-US" sz="4000" dirty="0">
                <a:effectLst/>
                <a:latin typeface="Helvetica Neue" panose="02000503000000020004" pitchFamily="2" charset="0"/>
                <a:ea typeface="Times New Roman" panose="02020603050405020304" pitchFamily="18" charset="0"/>
                <a:cs typeface="Calibri" panose="020F0502020204030204" pitchFamily="34" charset="0"/>
              </a:rPr>
            </a:br>
            <a:r>
              <a:rPr lang="en-US" sz="4000" dirty="0">
                <a:effectLst/>
                <a:latin typeface="Helvetica Neue" panose="02000503000000020004" pitchFamily="2" charset="0"/>
                <a:ea typeface="Times New Roman" panose="02020603050405020304" pitchFamily="18" charset="0"/>
                <a:cs typeface="Calibri" panose="020F0502020204030204" pitchFamily="34" charset="0"/>
              </a:rPr>
              <a:t>ACTORS AND CREW</a:t>
            </a:r>
            <a:br>
              <a:rPr lang="en-US" sz="4000" kern="100" dirty="0">
                <a:effectLst/>
                <a:latin typeface="Calibri" panose="020F0502020204030204" pitchFamily="34" charset="0"/>
                <a:ea typeface="Calibri" panose="020F0502020204030204" pitchFamily="34" charset="0"/>
                <a:cs typeface="Times New Roman" panose="02020603050405020304" pitchFamily="18" charset="0"/>
              </a:rPr>
            </a:br>
            <a:r>
              <a:rPr lang="en-US" sz="4000" kern="0" dirty="0">
                <a:effectLst/>
                <a:latin typeface="AppleSystemUIFont"/>
                <a:ea typeface="Calibri" panose="020F0502020204030204" pitchFamily="34" charset="0"/>
                <a:cs typeface="AppleSystemUIFont"/>
              </a:rPr>
              <a:t> </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2973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ctrTitle"/>
          </p:nvPr>
        </p:nvSpPr>
        <p:spPr>
          <a:xfrm>
            <a:off x="311700" y="167025"/>
            <a:ext cx="8520600" cy="2022300"/>
          </a:xfrm>
          <a:prstGeom prst="rect">
            <a:avLst/>
          </a:prstGeom>
        </p:spPr>
        <p:txBody>
          <a:bodyPr spcFirstLastPara="1" wrap="square" lIns="91425" tIns="91425" rIns="91425" bIns="91425" anchor="t" anchorCtr="0">
            <a:noAutofit/>
          </a:bodyPr>
          <a:lstStyle/>
          <a:p>
            <a:pPr marR="0">
              <a:spcBef>
                <a:spcPts val="0"/>
              </a:spcBef>
              <a:spcAft>
                <a:spcPts val="0"/>
              </a:spcAft>
            </a:pPr>
            <a:r>
              <a:rPr lang="en-US" sz="1200" b="1" u="sng" kern="0" dirty="0">
                <a:effectLst/>
                <a:latin typeface="Helvetica" pitchFamily="2" charset="0"/>
                <a:ea typeface="Calibri" panose="020F0502020204030204" pitchFamily="34" charset="0"/>
                <a:cs typeface="Helvetica" pitchFamily="2" charset="0"/>
              </a:rPr>
              <a:t>CONFLICTS</a:t>
            </a:r>
            <a:br>
              <a:rPr lang="en-US" sz="1200" kern="0" dirty="0">
                <a:effectLst/>
                <a:latin typeface="Helvetica" pitchFamily="2" charset="0"/>
                <a:ea typeface="Calibri" panose="020F0502020204030204" pitchFamily="34" charset="0"/>
                <a:cs typeface="Helvetica" pitchFamily="2" charset="0"/>
              </a:rPr>
            </a:br>
            <a:r>
              <a:rPr lang="en-US" sz="1200" kern="0" dirty="0">
                <a:effectLst/>
                <a:latin typeface="Helvetica" pitchFamily="2" charset="0"/>
                <a:ea typeface="Calibri" panose="020F0502020204030204" pitchFamily="34" charset="0"/>
                <a:cs typeface="Helvetica" pitchFamily="2" charset="0"/>
              </a:rPr>
              <a:t>	</a:t>
            </a:r>
            <a:br>
              <a:rPr lang="en-US" sz="1200" kern="0" dirty="0">
                <a:effectLst/>
                <a:latin typeface="Helvetica" pitchFamily="2" charset="0"/>
                <a:ea typeface="Calibri" panose="020F0502020204030204" pitchFamily="34" charset="0"/>
                <a:cs typeface="Helvetica" pitchFamily="2" charset="0"/>
              </a:rPr>
            </a:br>
            <a:r>
              <a:rPr lang="en-US" sz="1200" dirty="0">
                <a:latin typeface="Helvetica" pitchFamily="2" charset="0"/>
                <a:ea typeface="Calibri" panose="020F0502020204030204" pitchFamily="34" charset="0"/>
                <a:cs typeface="Helvetica" pitchFamily="2" charset="0"/>
              </a:rPr>
              <a:t>MUSICALS ARE A LOT OF COMMITMENT AND WORK.</a:t>
            </a:r>
            <a:br>
              <a:rPr lang="en-US" sz="1200" dirty="0">
                <a:latin typeface="Helvetica" pitchFamily="2" charset="0"/>
                <a:ea typeface="Calibri" panose="020F0502020204030204" pitchFamily="34" charset="0"/>
                <a:cs typeface="Helvetica" pitchFamily="2" charset="0"/>
              </a:rPr>
            </a:br>
            <a:br>
              <a:rPr lang="en-US" sz="1200" dirty="0">
                <a:latin typeface="Helvetica" pitchFamily="2" charset="0"/>
                <a:ea typeface="Calibri" panose="020F0502020204030204" pitchFamily="34" charset="0"/>
                <a:cs typeface="Helvetica" pitchFamily="2" charset="0"/>
              </a:rPr>
            </a:br>
            <a:r>
              <a:rPr lang="en-US" sz="1200" dirty="0">
                <a:latin typeface="Helvetica" pitchFamily="2" charset="0"/>
                <a:ea typeface="Calibri" panose="020F0502020204030204" pitchFamily="34" charset="0"/>
                <a:cs typeface="Helvetica" pitchFamily="2" charset="0"/>
              </a:rPr>
              <a:t>COMMITMENT TO THE MUSICAL IS ESSENTIAL TO BE ABLE TO DO A MUSICAL PRODUCTION.</a:t>
            </a:r>
            <a:br>
              <a:rPr lang="en-US" sz="1200" dirty="0">
                <a:latin typeface="Helvetica" pitchFamily="2" charset="0"/>
                <a:ea typeface="Calibri" panose="020F0502020204030204" pitchFamily="34" charset="0"/>
                <a:cs typeface="Helvetica" pitchFamily="2" charset="0"/>
              </a:rPr>
            </a:br>
            <a:br>
              <a:rPr lang="en-US" sz="1200" dirty="0">
                <a:latin typeface="Helvetica" pitchFamily="2" charset="0"/>
                <a:ea typeface="Calibri" panose="020F0502020204030204" pitchFamily="34" charset="0"/>
                <a:cs typeface="Helvetica" pitchFamily="2" charset="0"/>
              </a:rPr>
            </a:br>
            <a:r>
              <a:rPr lang="en-US" sz="2000" kern="0" dirty="0">
                <a:effectLst/>
                <a:latin typeface="Helvetica" pitchFamily="2" charset="0"/>
                <a:ea typeface="Calibri" panose="020F0502020204030204" pitchFamily="34" charset="0"/>
                <a:cs typeface="Helvetica" pitchFamily="2" charset="0"/>
              </a:rPr>
              <a:t>Conflicts need to be minimal!!!!</a:t>
            </a:r>
            <a:br>
              <a:rPr lang="en-US" sz="2000" kern="0" dirty="0">
                <a:effectLst/>
                <a:latin typeface="Helvetica" pitchFamily="2" charset="0"/>
                <a:ea typeface="Calibri" panose="020F0502020204030204" pitchFamily="34" charset="0"/>
                <a:cs typeface="Helvetica" pitchFamily="2" charset="0"/>
              </a:rPr>
            </a:br>
            <a:br>
              <a:rPr lang="en-US" sz="1200" kern="0" dirty="0">
                <a:effectLst/>
                <a:latin typeface="Helvetica" pitchFamily="2" charset="0"/>
                <a:ea typeface="Calibri" panose="020F0502020204030204" pitchFamily="34" charset="0"/>
                <a:cs typeface="Helvetica" pitchFamily="2" charset="0"/>
              </a:rPr>
            </a:br>
            <a:r>
              <a:rPr lang="en-US" sz="1200" kern="0" dirty="0">
                <a:effectLst/>
                <a:latin typeface="Helvetica" pitchFamily="2" charset="0"/>
                <a:ea typeface="Calibri" panose="020F0502020204030204" pitchFamily="34" charset="0"/>
                <a:cs typeface="Helvetica" pitchFamily="2" charset="0"/>
              </a:rPr>
              <a:t>ACTORS - YOU MUST GO THROUGH YOUR SCHEDULE AND HAVE YOUR CONFLICTS FOR THE </a:t>
            </a:r>
            <a:r>
              <a:rPr lang="en-US" sz="1200" dirty="0">
                <a:latin typeface="Helvetica" pitchFamily="2" charset="0"/>
                <a:ea typeface="Calibri" panose="020F0502020204030204" pitchFamily="34" charset="0"/>
                <a:cs typeface="Helvetica" pitchFamily="2" charset="0"/>
              </a:rPr>
              <a:t>ENTIRE PROCESS SUBMITTED AT THE AUDITION.</a:t>
            </a:r>
            <a:br>
              <a:rPr lang="en-US" sz="1200" dirty="0">
                <a:latin typeface="Helvetica" pitchFamily="2" charset="0"/>
                <a:ea typeface="Calibri" panose="020F0502020204030204" pitchFamily="34" charset="0"/>
                <a:cs typeface="Helvetica" pitchFamily="2" charset="0"/>
              </a:rPr>
            </a:br>
            <a:br>
              <a:rPr lang="en-US" sz="1200" dirty="0">
                <a:latin typeface="Helvetica" pitchFamily="2" charset="0"/>
                <a:ea typeface="Calibri" panose="020F0502020204030204" pitchFamily="34" charset="0"/>
                <a:cs typeface="Helvetica" pitchFamily="2" charset="0"/>
              </a:rPr>
            </a:br>
            <a:r>
              <a:rPr lang="en-US" sz="1200" dirty="0">
                <a:latin typeface="Helvetica" pitchFamily="2" charset="0"/>
                <a:ea typeface="Calibri" panose="020F0502020204030204" pitchFamily="34" charset="0"/>
                <a:cs typeface="Helvetica" pitchFamily="2" charset="0"/>
              </a:rPr>
              <a:t>Once conflicts are submitted you are expected to be at all rehearsals and shows that you have not submitted a conflict for.</a:t>
            </a:r>
            <a:br>
              <a:rPr lang="en-US" sz="1200" dirty="0">
                <a:latin typeface="Helvetica" pitchFamily="2" charset="0"/>
                <a:ea typeface="Calibri" panose="020F0502020204030204" pitchFamily="34" charset="0"/>
                <a:cs typeface="Helvetica" pitchFamily="2" charset="0"/>
              </a:rPr>
            </a:br>
            <a:br>
              <a:rPr lang="en-US" sz="1200" dirty="0">
                <a:latin typeface="Helvetica" pitchFamily="2" charset="0"/>
                <a:ea typeface="Calibri" panose="020F0502020204030204" pitchFamily="34" charset="0"/>
                <a:cs typeface="Helvetica" pitchFamily="2" charset="0"/>
              </a:rPr>
            </a:br>
            <a:r>
              <a:rPr lang="en-US" sz="1200" dirty="0">
                <a:latin typeface="Helvetica" pitchFamily="2" charset="0"/>
                <a:ea typeface="Calibri" panose="020F0502020204030204" pitchFamily="34" charset="0"/>
                <a:cs typeface="Helvetica" pitchFamily="2" charset="0"/>
              </a:rPr>
              <a:t>This does NOT INCLUDE SICKNESS OR FAMILY EMERGENCIES.</a:t>
            </a:r>
            <a:br>
              <a:rPr lang="en-US" sz="1200" dirty="0">
                <a:latin typeface="Helvetica" pitchFamily="2" charset="0"/>
                <a:ea typeface="Calibri" panose="020F0502020204030204" pitchFamily="34" charset="0"/>
                <a:cs typeface="Helvetica" pitchFamily="2" charset="0"/>
              </a:rPr>
            </a:br>
            <a:br>
              <a:rPr lang="en-US" sz="1200" dirty="0">
                <a:latin typeface="Helvetica" pitchFamily="2" charset="0"/>
                <a:ea typeface="Calibri" panose="020F0502020204030204" pitchFamily="34" charset="0"/>
                <a:cs typeface="Helvetica" pitchFamily="2" charset="0"/>
              </a:rPr>
            </a:br>
            <a:r>
              <a:rPr lang="en-US" sz="1200" dirty="0">
                <a:latin typeface="Helvetica" pitchFamily="2" charset="0"/>
                <a:ea typeface="Calibri" panose="020F0502020204030204" pitchFamily="34" charset="0"/>
                <a:cs typeface="Helvetica" pitchFamily="2" charset="0"/>
              </a:rPr>
              <a:t>Submit to Directors AND Stage Manager any conflict that arises during the course of the rehearsal process and they will be evaluated on a case-by-case basis. </a:t>
            </a:r>
            <a:br>
              <a:rPr lang="en-US" sz="1200" dirty="0">
                <a:latin typeface="Helvetica" pitchFamily="2" charset="0"/>
                <a:ea typeface="Calibri" panose="020F0502020204030204" pitchFamily="34" charset="0"/>
                <a:cs typeface="Helvetica" pitchFamily="2" charset="0"/>
              </a:rPr>
            </a:br>
            <a:br>
              <a:rPr lang="en-US" sz="1200" dirty="0">
                <a:latin typeface="Helvetica" pitchFamily="2" charset="0"/>
                <a:ea typeface="Calibri" panose="020F0502020204030204" pitchFamily="34" charset="0"/>
                <a:cs typeface="Helvetica" pitchFamily="2" charset="0"/>
              </a:rPr>
            </a:br>
            <a:r>
              <a:rPr lang="en-US" sz="1200" kern="0" dirty="0">
                <a:effectLst/>
                <a:latin typeface="Helvetica" pitchFamily="2" charset="0"/>
                <a:ea typeface="Calibri" panose="020F0502020204030204" pitchFamily="34" charset="0"/>
                <a:cs typeface="Helvetica" pitchFamily="2" charset="0"/>
              </a:rPr>
              <a:t>We are flexible and work with conflicts and are much more lenient than other activities. BUT If we approve your conflicts, we ask you honor the commitment once we have established a schedule that works for the program.  PLEASE, other than emergencies, avoid last minute conflicts.  If you have a job, figure it out with who you work for before committing to the program/show.</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1478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ctrTitle"/>
          </p:nvPr>
        </p:nvSpPr>
        <p:spPr>
          <a:xfrm>
            <a:off x="311700" y="167025"/>
            <a:ext cx="8520600" cy="2022300"/>
          </a:xfrm>
          <a:prstGeom prst="rect">
            <a:avLst/>
          </a:prstGeom>
        </p:spPr>
        <p:txBody>
          <a:bodyPr spcFirstLastPara="1" wrap="square" lIns="91425" tIns="91425" rIns="91425" bIns="91425" anchor="t" anchorCtr="0">
            <a:noAutofit/>
          </a:bodyPr>
          <a:lstStyle/>
          <a:p>
            <a:pPr marL="0" marR="0">
              <a:spcBef>
                <a:spcPts val="0"/>
              </a:spcBef>
              <a:spcAft>
                <a:spcPts val="0"/>
              </a:spcAft>
            </a:pPr>
            <a:r>
              <a:rPr lang="en-US" sz="3200" dirty="0">
                <a:effectLst/>
                <a:latin typeface="Helvetica Neue" panose="02000503000000020004" pitchFamily="2" charset="0"/>
                <a:ea typeface="Times New Roman" panose="02020603050405020304" pitchFamily="18" charset="0"/>
                <a:cs typeface="Calibri" panose="020F0502020204030204" pitchFamily="34" charset="0"/>
              </a:rPr>
              <a:t>"We don’t compare ourselves to anybody else — that will steal your joy. We compare ourselves to who we were yesterday and try to be better today than we were yesterday.''</a:t>
            </a:r>
            <a:br>
              <a:rPr lang="en-US" sz="3200" dirty="0">
                <a:effectLst/>
                <a:latin typeface="Helvetica Neue" panose="02000503000000020004" pitchFamily="2" charset="0"/>
                <a:ea typeface="Times New Roman" panose="02020603050405020304" pitchFamily="18" charset="0"/>
                <a:cs typeface="Calibri" panose="020F0502020204030204" pitchFamily="34" charset="0"/>
              </a:rPr>
            </a:br>
            <a:r>
              <a:rPr lang="en-US" sz="3200" kern="0" dirty="0">
                <a:effectLst/>
                <a:latin typeface="AppleSystemUIFont"/>
                <a:ea typeface="Calibri" panose="020F0502020204030204" pitchFamily="34" charset="0"/>
                <a:cs typeface="AppleSystemUIFont"/>
              </a:rPr>
              <a:t> </a:t>
            </a:r>
            <a:br>
              <a:rPr lang="en-US" sz="3200" kern="100" dirty="0">
                <a:effectLst/>
                <a:latin typeface="Calibri" panose="020F0502020204030204" pitchFamily="34" charset="0"/>
                <a:ea typeface="Calibri" panose="020F0502020204030204" pitchFamily="34" charset="0"/>
                <a:cs typeface="Times New Roman" panose="02020603050405020304" pitchFamily="18" charset="0"/>
              </a:rPr>
            </a:br>
            <a:r>
              <a:rPr lang="en-US" sz="3200" kern="0" dirty="0">
                <a:effectLst/>
                <a:latin typeface="AppleSystemUIFont"/>
                <a:ea typeface="Calibri" panose="020F0502020204030204" pitchFamily="34" charset="0"/>
                <a:cs typeface="AppleSystemUIFont"/>
              </a:rPr>
              <a:t>Showing up on time and working hard and being someone people like to work with and be around- </a:t>
            </a:r>
            <a:br>
              <a:rPr lang="en-US" sz="3200" kern="0" dirty="0">
                <a:effectLst/>
                <a:latin typeface="AppleSystemUIFont"/>
                <a:ea typeface="Calibri" panose="020F0502020204030204" pitchFamily="34" charset="0"/>
                <a:cs typeface="AppleSystemUIFont"/>
              </a:rPr>
            </a:br>
            <a:br>
              <a:rPr lang="en-US" sz="3200" kern="0" dirty="0">
                <a:effectLst/>
                <a:latin typeface="AppleSystemUIFont"/>
                <a:ea typeface="Calibri" panose="020F0502020204030204" pitchFamily="34" charset="0"/>
                <a:cs typeface="AppleSystemUIFont"/>
              </a:rPr>
            </a:br>
            <a:r>
              <a:rPr lang="en-US" sz="3200" kern="0" dirty="0">
                <a:effectLst/>
                <a:latin typeface="AppleSystemUIFont"/>
                <a:ea typeface="Calibri" panose="020F0502020204030204" pitchFamily="34" charset="0"/>
                <a:cs typeface="AppleSystemUIFont"/>
              </a:rPr>
              <a:t>IS MUCH MORE IMPORTANT THAN TALENT.  </a:t>
            </a:r>
            <a:br>
              <a:rPr lang="en-US" sz="3200" kern="100" dirty="0">
                <a:effectLst/>
                <a:latin typeface="Calibri" panose="020F0502020204030204" pitchFamily="34" charset="0"/>
                <a:ea typeface="Calibri" panose="020F0502020204030204" pitchFamily="34" charset="0"/>
                <a:cs typeface="Times New Roman" panose="02020603050405020304" pitchFamily="18" charset="0"/>
              </a:rPr>
            </a:br>
            <a:r>
              <a:rPr lang="en-US" sz="3200" kern="0" dirty="0">
                <a:effectLst/>
                <a:latin typeface="AppleSystemUIFont"/>
                <a:ea typeface="Calibri" panose="020F0502020204030204" pitchFamily="34" charset="0"/>
                <a:cs typeface="AppleSystemUIFont"/>
              </a:rPr>
              <a:t>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9970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
        <p:cNvGrpSpPr/>
        <p:nvPr/>
      </p:nvGrpSpPr>
      <p:grpSpPr>
        <a:xfrm>
          <a:off x="0" y="0"/>
          <a:ext cx="0" cy="0"/>
          <a:chOff x="0" y="0"/>
          <a:chExt cx="0" cy="0"/>
        </a:xfrm>
      </p:grpSpPr>
      <p:sp>
        <p:nvSpPr>
          <p:cNvPr id="87" name="Google Shape;87;p18"/>
          <p:cNvSpPr txBox="1">
            <a:spLocks noGrp="1"/>
          </p:cNvSpPr>
          <p:nvPr>
            <p:ph type="body" idx="2"/>
          </p:nvPr>
        </p:nvSpPr>
        <p:spPr>
          <a:xfrm>
            <a:off x="5772925" y="1417500"/>
            <a:ext cx="2375400" cy="2308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solidFill>
                <a:schemeClr val="dk1"/>
              </a:solidFill>
            </a:endParaRPr>
          </a:p>
          <a:p>
            <a:pPr marL="0" lvl="0" indent="0" algn="l" rtl="0">
              <a:spcBef>
                <a:spcPts val="1200"/>
              </a:spcBef>
              <a:spcAft>
                <a:spcPts val="1200"/>
              </a:spcAft>
              <a:buNone/>
            </a:pPr>
            <a:endParaRPr/>
          </a:p>
        </p:txBody>
      </p:sp>
      <p:pic>
        <p:nvPicPr>
          <p:cNvPr id="88" name="Google Shape;88;p18"/>
          <p:cNvPicPr preferRelativeResize="0"/>
          <p:nvPr/>
        </p:nvPicPr>
        <p:blipFill>
          <a:blip r:embed="rId3">
            <a:alphaModFix/>
          </a:blip>
          <a:stretch>
            <a:fillRect/>
          </a:stretch>
        </p:blipFill>
        <p:spPr>
          <a:xfrm>
            <a:off x="5" y="-13"/>
            <a:ext cx="9144000" cy="5143516"/>
          </a:xfrm>
          <a:prstGeom prst="rect">
            <a:avLst/>
          </a:prstGeom>
          <a:noFill/>
          <a:ln>
            <a:noFill/>
          </a:ln>
        </p:spPr>
      </p:pic>
      <p:sp>
        <p:nvSpPr>
          <p:cNvPr id="89" name="Google Shape;89;p18"/>
          <p:cNvSpPr txBox="1"/>
          <p:nvPr/>
        </p:nvSpPr>
        <p:spPr>
          <a:xfrm>
            <a:off x="219900" y="-54054"/>
            <a:ext cx="8704200" cy="775567"/>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n" sz="1600" dirty="0">
                <a:latin typeface="Old Standard TT"/>
                <a:ea typeface="Old Standard TT"/>
                <a:cs typeface="Old Standard TT"/>
                <a:sym typeface="Old Standard TT"/>
              </a:rPr>
              <a:t>Centennial Theatre is Directed and Produced by….</a:t>
            </a:r>
            <a:endParaRPr sz="1600" dirty="0">
              <a:latin typeface="Old Standard TT"/>
              <a:ea typeface="Old Standard TT"/>
              <a:cs typeface="Old Standard TT"/>
              <a:sym typeface="Old Standard TT"/>
            </a:endParaRPr>
          </a:p>
        </p:txBody>
      </p:sp>
      <p:sp>
        <p:nvSpPr>
          <p:cNvPr id="90" name="Google Shape;90;p18"/>
          <p:cNvSpPr txBox="1"/>
          <p:nvPr/>
        </p:nvSpPr>
        <p:spPr>
          <a:xfrm>
            <a:off x="610216" y="422544"/>
            <a:ext cx="3410989" cy="3508623"/>
          </a:xfrm>
          <a:prstGeom prst="rect">
            <a:avLst/>
          </a:prstGeom>
          <a:noFill/>
          <a:ln>
            <a:noFill/>
          </a:ln>
        </p:spPr>
        <p:txBody>
          <a:bodyPr spcFirstLastPara="1" wrap="square" lIns="91425" tIns="91425" rIns="91425" bIns="91425" anchor="t" anchorCtr="0">
            <a:spAutoFit/>
          </a:bodyPr>
          <a:lstStyle/>
          <a:p>
            <a:pPr marL="0" lvl="0" indent="0" algn="ctr" rtl="0">
              <a:spcAft>
                <a:spcPts val="0"/>
              </a:spcAft>
              <a:buNone/>
            </a:pPr>
            <a:r>
              <a:rPr lang="en" sz="1200" b="1" dirty="0">
                <a:latin typeface="Open Sans"/>
                <a:ea typeface="Open Sans"/>
                <a:cs typeface="Open Sans"/>
                <a:sym typeface="Open Sans"/>
              </a:rPr>
              <a:t>Eric Webster – </a:t>
            </a:r>
          </a:p>
          <a:p>
            <a:pPr marL="0" lvl="0" indent="0" algn="ctr" rtl="0">
              <a:spcAft>
                <a:spcPts val="0"/>
              </a:spcAft>
              <a:buNone/>
            </a:pPr>
            <a:r>
              <a:rPr lang="en" sz="1200" dirty="0">
                <a:latin typeface="Open Sans"/>
                <a:ea typeface="Open Sans"/>
                <a:cs typeface="Open Sans"/>
                <a:sym typeface="Open Sans"/>
              </a:rPr>
              <a:t>Middle School and High School Play and Musical Co-Director and Technical Director</a:t>
            </a:r>
          </a:p>
          <a:p>
            <a:pPr marL="0" lvl="0" indent="0" algn="ctr" rtl="0">
              <a:spcAft>
                <a:spcPts val="0"/>
              </a:spcAft>
              <a:buNone/>
            </a:pPr>
            <a:endParaRPr lang="en" sz="1200" dirty="0">
              <a:latin typeface="Open Sans"/>
              <a:ea typeface="Open Sans"/>
              <a:cs typeface="Open Sans"/>
              <a:sym typeface="Open Sans"/>
            </a:endParaRPr>
          </a:p>
          <a:p>
            <a:pPr marL="0" lvl="0" indent="0" algn="ctr" rtl="0">
              <a:spcAft>
                <a:spcPts val="0"/>
              </a:spcAft>
              <a:buNone/>
            </a:pPr>
            <a:r>
              <a:rPr lang="en" sz="1200" dirty="0">
                <a:latin typeface="Open Sans"/>
                <a:ea typeface="Open Sans"/>
                <a:cs typeface="Open Sans"/>
                <a:sym typeface="Open Sans"/>
              </a:rPr>
              <a:t>Middle School and High School Improv</a:t>
            </a:r>
          </a:p>
          <a:p>
            <a:pPr marL="0" lvl="0" indent="0" algn="ctr" rtl="0">
              <a:spcAft>
                <a:spcPts val="0"/>
              </a:spcAft>
              <a:buNone/>
            </a:pPr>
            <a:r>
              <a:rPr lang="en" sz="1200" dirty="0">
                <a:latin typeface="Open Sans"/>
                <a:ea typeface="Open Sans"/>
                <a:cs typeface="Open Sans"/>
                <a:sym typeface="Open Sans"/>
              </a:rPr>
              <a:t> </a:t>
            </a:r>
          </a:p>
          <a:p>
            <a:pPr marL="0" lvl="0" indent="0" algn="ctr" rtl="0">
              <a:spcAft>
                <a:spcPts val="0"/>
              </a:spcAft>
              <a:buNone/>
            </a:pPr>
            <a:r>
              <a:rPr lang="en" sz="1200" dirty="0">
                <a:latin typeface="Open Sans"/>
                <a:ea typeface="Open Sans"/>
                <a:cs typeface="Open Sans"/>
                <a:sym typeface="Open Sans"/>
              </a:rPr>
              <a:t>Middle School Speech Coach</a:t>
            </a:r>
          </a:p>
          <a:p>
            <a:pPr marL="0" lvl="0" indent="0" algn="ctr" rtl="0">
              <a:spcAft>
                <a:spcPts val="0"/>
              </a:spcAft>
              <a:buNone/>
            </a:pPr>
            <a:endParaRPr lang="en" sz="1200" dirty="0">
              <a:latin typeface="Open Sans"/>
              <a:ea typeface="Open Sans"/>
              <a:cs typeface="Open Sans"/>
              <a:sym typeface="Open Sans"/>
            </a:endParaRPr>
          </a:p>
          <a:p>
            <a:pPr marL="0" lvl="0" indent="0" algn="ctr" rtl="0">
              <a:spcAft>
                <a:spcPts val="0"/>
              </a:spcAft>
              <a:buNone/>
            </a:pPr>
            <a:r>
              <a:rPr lang="en" sz="1200" dirty="0">
                <a:latin typeface="Open Sans"/>
                <a:ea typeface="Open Sans"/>
                <a:cs typeface="Open Sans"/>
                <a:sym typeface="Open Sans"/>
              </a:rPr>
              <a:t>High School One Act Co-Director</a:t>
            </a:r>
          </a:p>
          <a:p>
            <a:pPr marL="0" lvl="0" indent="0" algn="ctr" rtl="0">
              <a:spcAft>
                <a:spcPts val="0"/>
              </a:spcAft>
              <a:buNone/>
            </a:pPr>
            <a:endParaRPr lang="en" sz="1200" dirty="0">
              <a:latin typeface="Open Sans"/>
              <a:ea typeface="Open Sans"/>
              <a:cs typeface="Open Sans"/>
              <a:sym typeface="Open Sans"/>
            </a:endParaRPr>
          </a:p>
          <a:p>
            <a:pPr marL="0" lvl="0" indent="0" algn="ctr" rtl="0">
              <a:spcAft>
                <a:spcPts val="0"/>
              </a:spcAft>
              <a:buNone/>
            </a:pPr>
            <a:r>
              <a:rPr lang="en" sz="1200" dirty="0">
                <a:latin typeface="Open Sans"/>
                <a:ea typeface="Open Sans"/>
                <a:cs typeface="Open Sans"/>
                <a:sym typeface="Open Sans"/>
              </a:rPr>
              <a:t>Centennial Youth Theater Director               and Technical Director</a:t>
            </a:r>
          </a:p>
          <a:p>
            <a:pPr marL="0" lvl="0" indent="0" algn="ctr" rtl="0">
              <a:spcAft>
                <a:spcPts val="0"/>
              </a:spcAft>
              <a:buNone/>
            </a:pPr>
            <a:endParaRPr lang="en" sz="1200" dirty="0">
              <a:latin typeface="Open Sans"/>
              <a:ea typeface="Open Sans"/>
              <a:cs typeface="Open Sans"/>
              <a:sym typeface="Open Sans"/>
            </a:endParaRPr>
          </a:p>
          <a:p>
            <a:pPr marL="0" lvl="0" indent="0" algn="ctr" rtl="0">
              <a:spcAft>
                <a:spcPts val="0"/>
              </a:spcAft>
              <a:buNone/>
            </a:pPr>
            <a:r>
              <a:rPr lang="en" sz="1200" dirty="0">
                <a:latin typeface="Open Sans"/>
                <a:ea typeface="Open Sans"/>
                <a:cs typeface="Open Sans"/>
                <a:sym typeface="Open Sans"/>
              </a:rPr>
              <a:t>C.A.S.T. Summer Shakespeare Co-Director and Technical Director</a:t>
            </a:r>
          </a:p>
          <a:p>
            <a:pPr marL="0" lvl="0" indent="0" algn="ctr" rtl="0">
              <a:spcAft>
                <a:spcPts val="0"/>
              </a:spcAft>
              <a:buNone/>
            </a:pPr>
            <a:endParaRPr lang="en" sz="1200" dirty="0">
              <a:latin typeface="Open Sans"/>
              <a:ea typeface="Open Sans"/>
              <a:cs typeface="Open Sans"/>
              <a:sym typeface="Open Sans"/>
            </a:endParaRPr>
          </a:p>
          <a:p>
            <a:pPr marL="0" lvl="0" indent="0" algn="ctr" rtl="0">
              <a:spcAft>
                <a:spcPts val="0"/>
              </a:spcAft>
              <a:buNone/>
            </a:pPr>
            <a:r>
              <a:rPr lang="en" sz="1200" dirty="0">
                <a:latin typeface="Open Sans"/>
                <a:ea typeface="Open Sans"/>
                <a:cs typeface="Open Sans"/>
                <a:sym typeface="Open Sans"/>
              </a:rPr>
              <a:t>Centennial District Performing Arts Centers Coordinator</a:t>
            </a:r>
          </a:p>
        </p:txBody>
      </p:sp>
      <p:sp>
        <p:nvSpPr>
          <p:cNvPr id="91" name="Google Shape;91;p18"/>
          <p:cNvSpPr txBox="1"/>
          <p:nvPr/>
        </p:nvSpPr>
        <p:spPr>
          <a:xfrm>
            <a:off x="4131158" y="428783"/>
            <a:ext cx="5122800" cy="4431952"/>
          </a:xfrm>
          <a:prstGeom prst="rect">
            <a:avLst/>
          </a:prstGeom>
          <a:noFill/>
          <a:ln>
            <a:noFill/>
          </a:ln>
        </p:spPr>
        <p:txBody>
          <a:bodyPr spcFirstLastPara="1" wrap="square" lIns="91425" tIns="91425" rIns="91425" bIns="91425" anchor="t" anchorCtr="0">
            <a:spAutoFit/>
          </a:bodyPr>
          <a:lstStyle/>
          <a:p>
            <a:pPr lvl="0" algn="ctr"/>
            <a:r>
              <a:rPr lang="en-US" sz="1200" b="1" dirty="0">
                <a:latin typeface="Open Sans"/>
                <a:ea typeface="Open Sans"/>
                <a:cs typeface="Open Sans"/>
                <a:sym typeface="Open Sans"/>
              </a:rPr>
              <a:t>Laurie </a:t>
            </a:r>
            <a:r>
              <a:rPr lang="en-US" sz="1200" b="1" dirty="0" err="1">
                <a:latin typeface="Open Sans"/>
                <a:ea typeface="Open Sans"/>
                <a:cs typeface="Open Sans"/>
                <a:sym typeface="Open Sans"/>
              </a:rPr>
              <a:t>Tangren</a:t>
            </a:r>
            <a:r>
              <a:rPr lang="en-US" sz="1200" b="1" dirty="0">
                <a:latin typeface="Open Sans"/>
                <a:ea typeface="Open Sans"/>
                <a:cs typeface="Open Sans"/>
                <a:sym typeface="Open Sans"/>
              </a:rPr>
              <a:t> – </a:t>
            </a:r>
          </a:p>
          <a:p>
            <a:pPr lvl="0" algn="ctr"/>
            <a:r>
              <a:rPr lang="en-US" sz="1200" dirty="0">
                <a:latin typeface="Open Sans"/>
                <a:ea typeface="Open Sans"/>
                <a:cs typeface="Open Sans"/>
                <a:sym typeface="Open Sans"/>
              </a:rPr>
              <a:t>Middle School Play and Musical Co-Director  </a:t>
            </a:r>
          </a:p>
          <a:p>
            <a:pPr lvl="0" algn="ctr"/>
            <a:endParaRPr lang="en-US" sz="1200" dirty="0">
              <a:latin typeface="Open Sans"/>
              <a:ea typeface="Open Sans"/>
              <a:cs typeface="Open Sans"/>
              <a:sym typeface="Open Sans"/>
            </a:endParaRPr>
          </a:p>
          <a:p>
            <a:pPr lvl="0" algn="ctr"/>
            <a:r>
              <a:rPr lang="en-US" sz="1200" dirty="0">
                <a:latin typeface="Open Sans"/>
                <a:ea typeface="Open Sans"/>
                <a:cs typeface="Open Sans"/>
                <a:sym typeface="Open Sans"/>
              </a:rPr>
              <a:t>High School and Middle School play and Musical Costumer</a:t>
            </a:r>
          </a:p>
          <a:p>
            <a:pPr lvl="0" algn="ctr"/>
            <a:endParaRPr lang="en-US" sz="1200" b="1" dirty="0">
              <a:latin typeface="Open Sans"/>
              <a:ea typeface="Open Sans"/>
              <a:cs typeface="Open Sans"/>
              <a:sym typeface="Open Sans"/>
            </a:endParaRPr>
          </a:p>
          <a:p>
            <a:pPr lvl="0" algn="ctr"/>
            <a:r>
              <a:rPr lang="en" sz="1200" b="1" dirty="0">
                <a:solidFill>
                  <a:schemeClr val="dk1"/>
                </a:solidFill>
                <a:latin typeface="Open Sans"/>
                <a:ea typeface="Open Sans"/>
                <a:cs typeface="Open Sans"/>
                <a:sym typeface="Open Sans"/>
              </a:rPr>
              <a:t>Kris Schmidt - </a:t>
            </a:r>
          </a:p>
          <a:p>
            <a:pPr lvl="0" algn="ctr"/>
            <a:r>
              <a:rPr lang="en" sz="1200" dirty="0">
                <a:solidFill>
                  <a:schemeClr val="dk1"/>
                </a:solidFill>
                <a:latin typeface="Open Sans"/>
                <a:ea typeface="Open Sans"/>
                <a:cs typeface="Open Sans"/>
                <a:sym typeface="Open Sans"/>
              </a:rPr>
              <a:t>Middle School and High School Set and </a:t>
            </a:r>
          </a:p>
          <a:p>
            <a:pPr lvl="0" algn="ctr"/>
            <a:r>
              <a:rPr lang="en" sz="1200" dirty="0">
                <a:solidFill>
                  <a:schemeClr val="dk1"/>
                </a:solidFill>
                <a:latin typeface="Open Sans"/>
                <a:ea typeface="Open Sans"/>
                <a:cs typeface="Open Sans"/>
                <a:sym typeface="Open Sans"/>
              </a:rPr>
              <a:t>Props Designer and Director</a:t>
            </a:r>
          </a:p>
          <a:p>
            <a:pPr lvl="0" algn="ctr"/>
            <a:endParaRPr lang="en" sz="1200" b="1" dirty="0">
              <a:solidFill>
                <a:schemeClr val="dk1"/>
              </a:solidFill>
              <a:latin typeface="Open Sans"/>
              <a:ea typeface="Open Sans"/>
              <a:cs typeface="Open Sans"/>
              <a:sym typeface="Open Sans"/>
            </a:endParaRPr>
          </a:p>
          <a:p>
            <a:pPr lvl="0" algn="ctr"/>
            <a:r>
              <a:rPr lang="en-US" sz="1200" b="1" dirty="0">
                <a:latin typeface="Open Sans"/>
                <a:ea typeface="Open Sans"/>
                <a:cs typeface="Open Sans"/>
                <a:sym typeface="Open Sans"/>
              </a:rPr>
              <a:t>Mary </a:t>
            </a:r>
            <a:r>
              <a:rPr lang="en-US" sz="1200" b="1" dirty="0" err="1">
                <a:latin typeface="Open Sans"/>
                <a:ea typeface="Open Sans"/>
                <a:cs typeface="Open Sans"/>
                <a:sym typeface="Open Sans"/>
              </a:rPr>
              <a:t>Rudquist</a:t>
            </a:r>
            <a:r>
              <a:rPr lang="en-US" sz="1200" b="1" dirty="0">
                <a:latin typeface="Open Sans"/>
                <a:ea typeface="Open Sans"/>
                <a:cs typeface="Open Sans"/>
                <a:sym typeface="Open Sans"/>
              </a:rPr>
              <a:t> – </a:t>
            </a:r>
          </a:p>
          <a:p>
            <a:pPr lvl="0" algn="ctr"/>
            <a:r>
              <a:rPr lang="en-US" sz="1200" dirty="0">
                <a:latin typeface="Open Sans"/>
                <a:ea typeface="Open Sans"/>
                <a:cs typeface="Open Sans"/>
                <a:sym typeface="Open Sans"/>
              </a:rPr>
              <a:t>Middle School Musical Music Director </a:t>
            </a:r>
          </a:p>
          <a:p>
            <a:pPr lvl="0" algn="ctr"/>
            <a:r>
              <a:rPr lang="en-US" sz="1200" dirty="0">
                <a:latin typeface="Open Sans"/>
                <a:ea typeface="Open Sans"/>
                <a:cs typeface="Open Sans"/>
                <a:sym typeface="Open Sans"/>
              </a:rPr>
              <a:t>       High School Musical Co-Director</a:t>
            </a:r>
          </a:p>
          <a:p>
            <a:pPr lvl="0" algn="ctr">
              <a:buClr>
                <a:schemeClr val="dk1"/>
              </a:buClr>
              <a:buSzPts val="1100"/>
            </a:pPr>
            <a:endParaRPr lang="en-US" sz="1200" b="1" dirty="0">
              <a:solidFill>
                <a:schemeClr val="dk1"/>
              </a:solidFill>
              <a:latin typeface="Open Sans"/>
              <a:ea typeface="Open Sans"/>
              <a:cs typeface="Open Sans"/>
              <a:sym typeface="Open Sans"/>
            </a:endParaRPr>
          </a:p>
          <a:p>
            <a:pPr lvl="0" algn="ctr">
              <a:buClr>
                <a:schemeClr val="dk1"/>
              </a:buClr>
              <a:buSzPts val="1100"/>
            </a:pPr>
            <a:r>
              <a:rPr lang="en-US" sz="1200" b="1" dirty="0">
                <a:solidFill>
                  <a:schemeClr val="dk1"/>
                </a:solidFill>
                <a:latin typeface="Open Sans"/>
                <a:ea typeface="Open Sans"/>
                <a:cs typeface="Open Sans"/>
                <a:sym typeface="Open Sans"/>
              </a:rPr>
              <a:t>Melissa Krieger - </a:t>
            </a:r>
          </a:p>
          <a:p>
            <a:pPr lvl="0" algn="ctr">
              <a:buClr>
                <a:schemeClr val="dk1"/>
              </a:buClr>
              <a:buSzPts val="1100"/>
            </a:pPr>
            <a:r>
              <a:rPr lang="en-US" sz="1200" dirty="0">
                <a:solidFill>
                  <a:schemeClr val="dk1"/>
                </a:solidFill>
                <a:latin typeface="Open Sans"/>
                <a:ea typeface="Open Sans"/>
                <a:cs typeface="Open Sans"/>
                <a:sym typeface="Open Sans"/>
              </a:rPr>
              <a:t>High School Musical Music Director</a:t>
            </a:r>
          </a:p>
          <a:p>
            <a:pPr lvl="0" algn="ctr">
              <a:buClr>
                <a:schemeClr val="dk1"/>
              </a:buClr>
              <a:buSzPts val="1100"/>
            </a:pPr>
            <a:r>
              <a:rPr lang="en-US" sz="1200" dirty="0">
                <a:solidFill>
                  <a:schemeClr val="dk1"/>
                </a:solidFill>
                <a:latin typeface="Open Sans"/>
                <a:ea typeface="Open Sans"/>
                <a:cs typeface="Open Sans"/>
                <a:sym typeface="Open Sans"/>
              </a:rPr>
              <a:t>Theater Beyond Director</a:t>
            </a:r>
          </a:p>
          <a:p>
            <a:pPr lvl="0" algn="ctr">
              <a:buClr>
                <a:schemeClr val="dk1"/>
              </a:buClr>
              <a:buSzPts val="1100"/>
            </a:pPr>
            <a:endParaRPr lang="en-US" sz="1200" b="1" dirty="0">
              <a:solidFill>
                <a:schemeClr val="dk1"/>
              </a:solidFill>
              <a:latin typeface="Open Sans"/>
              <a:ea typeface="Open Sans"/>
              <a:cs typeface="Open Sans"/>
              <a:sym typeface="Open Sans"/>
            </a:endParaRPr>
          </a:p>
          <a:p>
            <a:pPr lvl="0" algn="ctr">
              <a:buClr>
                <a:schemeClr val="dk1"/>
              </a:buClr>
              <a:buSzPts val="1100"/>
            </a:pPr>
            <a:r>
              <a:rPr lang="en-US" sz="1200" b="1" dirty="0" err="1">
                <a:solidFill>
                  <a:schemeClr val="dk1"/>
                </a:solidFill>
                <a:latin typeface="Open Sans"/>
                <a:ea typeface="Open Sans"/>
                <a:cs typeface="Open Sans"/>
                <a:sym typeface="Open Sans"/>
              </a:rPr>
              <a:t>Shanan</a:t>
            </a:r>
            <a:r>
              <a:rPr lang="en-US" sz="1200" b="1" dirty="0">
                <a:solidFill>
                  <a:schemeClr val="dk1"/>
                </a:solidFill>
                <a:latin typeface="Open Sans"/>
                <a:ea typeface="Open Sans"/>
                <a:cs typeface="Open Sans"/>
                <a:sym typeface="Open Sans"/>
              </a:rPr>
              <a:t> Custer – </a:t>
            </a:r>
          </a:p>
          <a:p>
            <a:pPr lvl="0" algn="ctr">
              <a:buClr>
                <a:schemeClr val="dk1"/>
              </a:buClr>
              <a:buSzPts val="1100"/>
            </a:pPr>
            <a:r>
              <a:rPr lang="en-US" sz="1200" dirty="0">
                <a:solidFill>
                  <a:schemeClr val="dk1"/>
                </a:solidFill>
                <a:latin typeface="Open Sans"/>
                <a:ea typeface="Open Sans"/>
                <a:cs typeface="Open Sans"/>
                <a:sym typeface="Open Sans"/>
              </a:rPr>
              <a:t>One Act Co-Director</a:t>
            </a:r>
          </a:p>
          <a:p>
            <a:pPr lvl="0" algn="ctr">
              <a:buClr>
                <a:schemeClr val="dk1"/>
              </a:buClr>
              <a:buSzPts val="1100"/>
            </a:pPr>
            <a:r>
              <a:rPr lang="en" sz="1200" dirty="0">
                <a:latin typeface="Open Sans"/>
                <a:ea typeface="Open Sans"/>
                <a:cs typeface="Open Sans"/>
                <a:sym typeface="Open Sans"/>
              </a:rPr>
              <a:t>C.A.S.T. Summer Shakespeare Co-Director</a:t>
            </a:r>
          </a:p>
          <a:p>
            <a:pPr lvl="0" algn="ctr">
              <a:buClr>
                <a:schemeClr val="dk1"/>
              </a:buClr>
              <a:buSzPts val="1100"/>
            </a:pPr>
            <a:endParaRPr sz="1200" dirty="0">
              <a:solidFill>
                <a:schemeClr val="dk1"/>
              </a:solidFill>
              <a:latin typeface="Open Sans"/>
              <a:ea typeface="Open Sans"/>
              <a:cs typeface="Open Sans"/>
              <a:sym typeface="Open Sans"/>
            </a:endParaRPr>
          </a:p>
          <a:p>
            <a:pPr marL="0" lvl="0" indent="0" algn="ctr" rtl="0">
              <a:spcAft>
                <a:spcPts val="0"/>
              </a:spcAft>
              <a:buNone/>
            </a:pPr>
            <a:r>
              <a:rPr lang="en" sz="1200" b="1" dirty="0">
                <a:solidFill>
                  <a:schemeClr val="dk1"/>
                </a:solidFill>
                <a:latin typeface="Open Sans"/>
                <a:ea typeface="Open Sans"/>
                <a:cs typeface="Open Sans"/>
                <a:sym typeface="Open Sans"/>
              </a:rPr>
              <a:t>Marley Ritchie</a:t>
            </a:r>
          </a:p>
          <a:p>
            <a:pPr marL="0" lvl="0" indent="0" algn="ctr" rtl="0">
              <a:spcAft>
                <a:spcPts val="0"/>
              </a:spcAft>
              <a:buNone/>
            </a:pPr>
            <a:r>
              <a:rPr lang="en" sz="1200" dirty="0">
                <a:solidFill>
                  <a:schemeClr val="dk1"/>
                </a:solidFill>
                <a:latin typeface="Open Sans"/>
                <a:ea typeface="Open Sans"/>
                <a:cs typeface="Open Sans"/>
                <a:sym typeface="Open Sans"/>
              </a:rPr>
              <a:t>Middle School and High School Musical Choreographer</a:t>
            </a:r>
            <a:endParaRPr sz="1200" dirty="0">
              <a:solidFill>
                <a:schemeClr val="dk1"/>
              </a:solidFill>
              <a:latin typeface="Open Sans"/>
              <a:ea typeface="Open Sans"/>
              <a:cs typeface="Open Sans"/>
              <a:sym typeface="Open Sans"/>
            </a:endParaRPr>
          </a:p>
        </p:txBody>
      </p:sp>
      <p:sp>
        <p:nvSpPr>
          <p:cNvPr id="3" name="TextBox 2">
            <a:extLst>
              <a:ext uri="{FF2B5EF4-FFF2-40B4-BE49-F238E27FC236}">
                <a16:creationId xmlns:a16="http://schemas.microsoft.com/office/drawing/2014/main" id="{E605638C-66E6-E61B-C673-4FD69082CAE7}"/>
              </a:ext>
            </a:extLst>
          </p:cNvPr>
          <p:cNvSpPr txBox="1"/>
          <p:nvPr/>
        </p:nvSpPr>
        <p:spPr>
          <a:xfrm>
            <a:off x="2314575" y="2389287"/>
            <a:ext cx="4629150" cy="307777"/>
          </a:xfrm>
          <a:prstGeom prst="rect">
            <a:avLst/>
          </a:prstGeom>
          <a:noFill/>
        </p:spPr>
        <p:txBody>
          <a:bodyPr wrap="square">
            <a:spAutoFit/>
          </a:bodyPr>
          <a:lstStyle/>
          <a:p>
            <a:r>
              <a:rPr lang="en-US" b="0" i="0" u="none" strike="noStrike" dirty="0">
                <a:solidFill>
                  <a:srgbClr val="000000"/>
                </a:solidFill>
                <a:effectLst/>
              </a:rPr>
              <a:t>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1000"/>
                                        <p:tgtEl>
                                          <p:spTgt spid="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
                                            <p:txEl>
                                              <p:pRg st="1" end="1"/>
                                            </p:txEl>
                                          </p:spTgt>
                                        </p:tgtEl>
                                        <p:attrNameLst>
                                          <p:attrName>style.visibility</p:attrName>
                                        </p:attrNameLst>
                                      </p:cBhvr>
                                      <p:to>
                                        <p:strVal val="visible"/>
                                      </p:to>
                                    </p:set>
                                    <p:animEffect transition="in" filter="fade">
                                      <p:cBhvr>
                                        <p:cTn id="12" dur="1000"/>
                                        <p:tgtEl>
                                          <p:spTgt spid="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0">
                                            <p:txEl>
                                              <p:pRg st="3" end="3"/>
                                            </p:txEl>
                                          </p:spTgt>
                                        </p:tgtEl>
                                        <p:attrNameLst>
                                          <p:attrName>style.visibility</p:attrName>
                                        </p:attrNameLst>
                                      </p:cBhvr>
                                      <p:to>
                                        <p:strVal val="visible"/>
                                      </p:to>
                                    </p:set>
                                    <p:animEffect transition="in" filter="fade">
                                      <p:cBhvr>
                                        <p:cTn id="17" dur="1000"/>
                                        <p:tgtEl>
                                          <p:spTgt spid="9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0">
                                            <p:txEl>
                                              <p:pRg st="4" end="4"/>
                                            </p:txEl>
                                          </p:spTgt>
                                        </p:tgtEl>
                                        <p:attrNameLst>
                                          <p:attrName>style.visibility</p:attrName>
                                        </p:attrNameLst>
                                      </p:cBhvr>
                                      <p:to>
                                        <p:strVal val="visible"/>
                                      </p:to>
                                    </p:set>
                                    <p:animEffect transition="in" filter="fade">
                                      <p:cBhvr>
                                        <p:cTn id="22" dur="1000"/>
                                        <p:tgtEl>
                                          <p:spTgt spid="9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0">
                                            <p:txEl>
                                              <p:pRg st="5" end="5"/>
                                            </p:txEl>
                                          </p:spTgt>
                                        </p:tgtEl>
                                        <p:attrNameLst>
                                          <p:attrName>style.visibility</p:attrName>
                                        </p:attrNameLst>
                                      </p:cBhvr>
                                      <p:to>
                                        <p:strVal val="visible"/>
                                      </p:to>
                                    </p:set>
                                    <p:animEffect transition="in" filter="fade">
                                      <p:cBhvr>
                                        <p:cTn id="27" dur="1000"/>
                                        <p:tgtEl>
                                          <p:spTgt spid="9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0">
                                            <p:txEl>
                                              <p:pRg st="7" end="7"/>
                                            </p:txEl>
                                          </p:spTgt>
                                        </p:tgtEl>
                                        <p:attrNameLst>
                                          <p:attrName>style.visibility</p:attrName>
                                        </p:attrNameLst>
                                      </p:cBhvr>
                                      <p:to>
                                        <p:strVal val="visible"/>
                                      </p:to>
                                    </p:set>
                                    <p:animEffect transition="in" filter="fade">
                                      <p:cBhvr>
                                        <p:cTn id="32" dur="1000"/>
                                        <p:tgtEl>
                                          <p:spTgt spid="90">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0">
                                            <p:txEl>
                                              <p:pRg st="9" end="9"/>
                                            </p:txEl>
                                          </p:spTgt>
                                        </p:tgtEl>
                                        <p:attrNameLst>
                                          <p:attrName>style.visibility</p:attrName>
                                        </p:attrNameLst>
                                      </p:cBhvr>
                                      <p:to>
                                        <p:strVal val="visible"/>
                                      </p:to>
                                    </p:set>
                                    <p:animEffect transition="in" filter="fade">
                                      <p:cBhvr>
                                        <p:cTn id="37" dur="1000"/>
                                        <p:tgtEl>
                                          <p:spTgt spid="90">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0">
                                            <p:txEl>
                                              <p:pRg st="11" end="11"/>
                                            </p:txEl>
                                          </p:spTgt>
                                        </p:tgtEl>
                                        <p:attrNameLst>
                                          <p:attrName>style.visibility</p:attrName>
                                        </p:attrNameLst>
                                      </p:cBhvr>
                                      <p:to>
                                        <p:strVal val="visible"/>
                                      </p:to>
                                    </p:set>
                                    <p:animEffect transition="in" filter="fade">
                                      <p:cBhvr>
                                        <p:cTn id="42" dur="1000"/>
                                        <p:tgtEl>
                                          <p:spTgt spid="90">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0">
                                            <p:txEl>
                                              <p:pRg st="13" end="13"/>
                                            </p:txEl>
                                          </p:spTgt>
                                        </p:tgtEl>
                                        <p:attrNameLst>
                                          <p:attrName>style.visibility</p:attrName>
                                        </p:attrNameLst>
                                      </p:cBhvr>
                                      <p:to>
                                        <p:strVal val="visible"/>
                                      </p:to>
                                    </p:set>
                                    <p:animEffect transition="in" filter="fade">
                                      <p:cBhvr>
                                        <p:cTn id="47" dur="1000"/>
                                        <p:tgtEl>
                                          <p:spTgt spid="90">
                                            <p:txEl>
                                              <p:pRg st="13" end="1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1">
                                            <p:txEl>
                                              <p:pRg st="0" end="0"/>
                                            </p:txEl>
                                          </p:spTgt>
                                        </p:tgtEl>
                                        <p:attrNameLst>
                                          <p:attrName>style.visibility</p:attrName>
                                        </p:attrNameLst>
                                      </p:cBhvr>
                                      <p:to>
                                        <p:strVal val="visible"/>
                                      </p:to>
                                    </p:set>
                                    <p:animEffect transition="in" filter="fade">
                                      <p:cBhvr>
                                        <p:cTn id="52" dur="1000"/>
                                        <p:tgtEl>
                                          <p:spTgt spid="9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1">
                                            <p:txEl>
                                              <p:pRg st="1" end="1"/>
                                            </p:txEl>
                                          </p:spTgt>
                                        </p:tgtEl>
                                        <p:attrNameLst>
                                          <p:attrName>style.visibility</p:attrName>
                                        </p:attrNameLst>
                                      </p:cBhvr>
                                      <p:to>
                                        <p:strVal val="visible"/>
                                      </p:to>
                                    </p:set>
                                    <p:animEffect transition="in" filter="fade">
                                      <p:cBhvr>
                                        <p:cTn id="57" dur="1000"/>
                                        <p:tgtEl>
                                          <p:spTgt spid="91">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1">
                                            <p:txEl>
                                              <p:pRg st="3" end="3"/>
                                            </p:txEl>
                                          </p:spTgt>
                                        </p:tgtEl>
                                        <p:attrNameLst>
                                          <p:attrName>style.visibility</p:attrName>
                                        </p:attrNameLst>
                                      </p:cBhvr>
                                      <p:to>
                                        <p:strVal val="visible"/>
                                      </p:to>
                                    </p:set>
                                    <p:animEffect transition="in" filter="fade">
                                      <p:cBhvr>
                                        <p:cTn id="62" dur="1000"/>
                                        <p:tgtEl>
                                          <p:spTgt spid="91">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91">
                                            <p:txEl>
                                              <p:pRg st="6" end="6"/>
                                            </p:txEl>
                                          </p:spTgt>
                                        </p:tgtEl>
                                        <p:attrNameLst>
                                          <p:attrName>style.visibility</p:attrName>
                                        </p:attrNameLst>
                                      </p:cBhvr>
                                      <p:to>
                                        <p:strVal val="visible"/>
                                      </p:to>
                                    </p:set>
                                    <p:animEffect transition="in" filter="fade">
                                      <p:cBhvr>
                                        <p:cTn id="67" dur="1000"/>
                                        <p:tgtEl>
                                          <p:spTgt spid="91">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91">
                                            <p:txEl>
                                              <p:pRg st="7" end="7"/>
                                            </p:txEl>
                                          </p:spTgt>
                                        </p:tgtEl>
                                        <p:attrNameLst>
                                          <p:attrName>style.visibility</p:attrName>
                                        </p:attrNameLst>
                                      </p:cBhvr>
                                      <p:to>
                                        <p:strVal val="visible"/>
                                      </p:to>
                                    </p:set>
                                    <p:animEffect transition="in" filter="fade">
                                      <p:cBhvr>
                                        <p:cTn id="72" dur="1000"/>
                                        <p:tgtEl>
                                          <p:spTgt spid="91">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91">
                                            <p:txEl>
                                              <p:pRg st="9" end="9"/>
                                            </p:txEl>
                                          </p:spTgt>
                                        </p:tgtEl>
                                        <p:attrNameLst>
                                          <p:attrName>style.visibility</p:attrName>
                                        </p:attrNameLst>
                                      </p:cBhvr>
                                      <p:to>
                                        <p:strVal val="visible"/>
                                      </p:to>
                                    </p:set>
                                    <p:animEffect transition="in" filter="fade">
                                      <p:cBhvr>
                                        <p:cTn id="77" dur="1000"/>
                                        <p:tgtEl>
                                          <p:spTgt spid="91">
                                            <p:txEl>
                                              <p:pRg st="9" end="9"/>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91">
                                            <p:txEl>
                                              <p:pRg st="5" end="5"/>
                                            </p:txEl>
                                          </p:spTgt>
                                        </p:tgtEl>
                                        <p:attrNameLst>
                                          <p:attrName>style.visibility</p:attrName>
                                        </p:attrNameLst>
                                      </p:cBhvr>
                                      <p:to>
                                        <p:strVal val="visible"/>
                                      </p:to>
                                    </p:set>
                                    <p:animEffect transition="in" filter="fade">
                                      <p:cBhvr>
                                        <p:cTn id="82" dur="1000"/>
                                        <p:tgtEl>
                                          <p:spTgt spid="91">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91">
                                            <p:txEl>
                                              <p:pRg st="10" end="10"/>
                                            </p:txEl>
                                          </p:spTgt>
                                        </p:tgtEl>
                                        <p:attrNameLst>
                                          <p:attrName>style.visibility</p:attrName>
                                        </p:attrNameLst>
                                      </p:cBhvr>
                                      <p:to>
                                        <p:strVal val="visible"/>
                                      </p:to>
                                    </p:set>
                                    <p:animEffect transition="in" filter="fade">
                                      <p:cBhvr>
                                        <p:cTn id="87" dur="1000"/>
                                        <p:tgtEl>
                                          <p:spTgt spid="91">
                                            <p:txEl>
                                              <p:pRg st="10" end="1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91">
                                            <p:txEl>
                                              <p:pRg st="11" end="11"/>
                                            </p:txEl>
                                          </p:spTgt>
                                        </p:tgtEl>
                                        <p:attrNameLst>
                                          <p:attrName>style.visibility</p:attrName>
                                        </p:attrNameLst>
                                      </p:cBhvr>
                                      <p:to>
                                        <p:strVal val="visible"/>
                                      </p:to>
                                    </p:set>
                                    <p:animEffect transition="in" filter="fade">
                                      <p:cBhvr>
                                        <p:cTn id="92" dur="1000"/>
                                        <p:tgtEl>
                                          <p:spTgt spid="91">
                                            <p:txEl>
                                              <p:pRg st="11" end="11"/>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91">
                                            <p:txEl>
                                              <p:pRg st="13" end="13"/>
                                            </p:txEl>
                                          </p:spTgt>
                                        </p:tgtEl>
                                        <p:attrNameLst>
                                          <p:attrName>style.visibility</p:attrName>
                                        </p:attrNameLst>
                                      </p:cBhvr>
                                      <p:to>
                                        <p:strVal val="visible"/>
                                      </p:to>
                                    </p:set>
                                    <p:animEffect transition="in" filter="fade">
                                      <p:cBhvr>
                                        <p:cTn id="97" dur="1000"/>
                                        <p:tgtEl>
                                          <p:spTgt spid="91">
                                            <p:txEl>
                                              <p:pRg st="13" end="13"/>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91">
                                            <p:txEl>
                                              <p:pRg st="14" end="14"/>
                                            </p:txEl>
                                          </p:spTgt>
                                        </p:tgtEl>
                                        <p:attrNameLst>
                                          <p:attrName>style.visibility</p:attrName>
                                        </p:attrNameLst>
                                      </p:cBhvr>
                                      <p:to>
                                        <p:strVal val="visible"/>
                                      </p:to>
                                    </p:set>
                                    <p:animEffect transition="in" filter="fade">
                                      <p:cBhvr>
                                        <p:cTn id="102" dur="1000"/>
                                        <p:tgtEl>
                                          <p:spTgt spid="91">
                                            <p:txEl>
                                              <p:pRg st="14" end="14"/>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91">
                                            <p:txEl>
                                              <p:pRg st="15" end="15"/>
                                            </p:txEl>
                                          </p:spTgt>
                                        </p:tgtEl>
                                        <p:attrNameLst>
                                          <p:attrName>style.visibility</p:attrName>
                                        </p:attrNameLst>
                                      </p:cBhvr>
                                      <p:to>
                                        <p:strVal val="visible"/>
                                      </p:to>
                                    </p:set>
                                    <p:animEffect transition="in" filter="fade">
                                      <p:cBhvr>
                                        <p:cTn id="107" dur="1000"/>
                                        <p:tgtEl>
                                          <p:spTgt spid="91">
                                            <p:txEl>
                                              <p:pRg st="15" end="15"/>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91">
                                            <p:txEl>
                                              <p:pRg st="17" end="17"/>
                                            </p:txEl>
                                          </p:spTgt>
                                        </p:tgtEl>
                                        <p:attrNameLst>
                                          <p:attrName>style.visibility</p:attrName>
                                        </p:attrNameLst>
                                      </p:cBhvr>
                                      <p:to>
                                        <p:strVal val="visible"/>
                                      </p:to>
                                    </p:set>
                                    <p:animEffect transition="in" filter="fade">
                                      <p:cBhvr>
                                        <p:cTn id="112" dur="1000"/>
                                        <p:tgtEl>
                                          <p:spTgt spid="91">
                                            <p:txEl>
                                              <p:pRg st="17" end="17"/>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91">
                                            <p:txEl>
                                              <p:pRg st="18" end="18"/>
                                            </p:txEl>
                                          </p:spTgt>
                                        </p:tgtEl>
                                        <p:attrNameLst>
                                          <p:attrName>style.visibility</p:attrName>
                                        </p:attrNameLst>
                                      </p:cBhvr>
                                      <p:to>
                                        <p:strVal val="visible"/>
                                      </p:to>
                                    </p:set>
                                    <p:animEffect transition="in" filter="fade">
                                      <p:cBhvr>
                                        <p:cTn id="117" dur="1000"/>
                                        <p:tgtEl>
                                          <p:spTgt spid="91">
                                            <p:txEl>
                                              <p:pRg st="18" end="18"/>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91">
                                            <p:txEl>
                                              <p:pRg st="19" end="19"/>
                                            </p:txEl>
                                          </p:spTgt>
                                        </p:tgtEl>
                                        <p:attrNameLst>
                                          <p:attrName>style.visibility</p:attrName>
                                        </p:attrNameLst>
                                      </p:cBhvr>
                                      <p:to>
                                        <p:strVal val="visible"/>
                                      </p:to>
                                    </p:set>
                                    <p:animEffect transition="in" filter="fade">
                                      <p:cBhvr>
                                        <p:cTn id="122" dur="1000"/>
                                        <p:tgtEl>
                                          <p:spTgt spid="91">
                                            <p:txEl>
                                              <p:pRg st="19" end="19"/>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91">
                                            <p:txEl>
                                              <p:pRg st="21" end="21"/>
                                            </p:txEl>
                                          </p:spTgt>
                                        </p:tgtEl>
                                        <p:attrNameLst>
                                          <p:attrName>style.visibility</p:attrName>
                                        </p:attrNameLst>
                                      </p:cBhvr>
                                      <p:to>
                                        <p:strVal val="visible"/>
                                      </p:to>
                                    </p:set>
                                    <p:animEffect transition="in" filter="fade">
                                      <p:cBhvr>
                                        <p:cTn id="127" dur="1000"/>
                                        <p:tgtEl>
                                          <p:spTgt spid="91">
                                            <p:txEl>
                                              <p:pRg st="21" end="21"/>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91">
                                            <p:txEl>
                                              <p:pRg st="22" end="22"/>
                                            </p:txEl>
                                          </p:spTgt>
                                        </p:tgtEl>
                                        <p:attrNameLst>
                                          <p:attrName>style.visibility</p:attrName>
                                        </p:attrNameLst>
                                      </p:cBhvr>
                                      <p:to>
                                        <p:strVal val="visible"/>
                                      </p:to>
                                    </p:set>
                                    <p:animEffect transition="in" filter="fade">
                                      <p:cBhvr>
                                        <p:cTn id="132" dur="1000"/>
                                        <p:tgtEl>
                                          <p:spTgt spid="91">
                                            <p:txEl>
                                              <p:pRg st="22" end="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ctrTitle"/>
          </p:nvPr>
        </p:nvSpPr>
        <p:spPr>
          <a:xfrm>
            <a:off x="311700" y="167025"/>
            <a:ext cx="8520600" cy="2022300"/>
          </a:xfrm>
          <a:prstGeom prst="rect">
            <a:avLst/>
          </a:prstGeom>
        </p:spPr>
        <p:txBody>
          <a:bodyPr spcFirstLastPara="1" wrap="square" lIns="91425" tIns="91425" rIns="91425" bIns="91425" anchor="t" anchorCtr="0">
            <a:noAutofit/>
          </a:bodyPr>
          <a:lstStyle/>
          <a:p>
            <a:pPr marL="0" marR="0">
              <a:spcBef>
                <a:spcPts val="0"/>
              </a:spcBef>
              <a:spcAft>
                <a:spcPts val="0"/>
              </a:spcAft>
            </a:pP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r>
              <a:rPr lang="en-US" sz="2000" b="1" i="1" kern="100" dirty="0">
                <a:effectLst/>
                <a:latin typeface="Calibri" panose="020F0502020204030204" pitchFamily="34" charset="0"/>
                <a:ea typeface="Calibri" panose="020F0502020204030204" pitchFamily="34" charset="0"/>
                <a:cs typeface="Times New Roman" panose="02020603050405020304" pitchFamily="18" charset="0"/>
              </a:rPr>
              <a:t>CREWS RELEASED</a:t>
            </a:r>
            <a:br>
              <a:rPr lang="en-US" sz="2000" b="1" i="1" kern="100" dirty="0">
                <a:effectLst/>
                <a:latin typeface="Calibri" panose="020F0502020204030204" pitchFamily="34" charset="0"/>
                <a:ea typeface="Calibri" panose="020F0502020204030204" pitchFamily="34" charset="0"/>
                <a:cs typeface="Times New Roman" panose="02020603050405020304" pitchFamily="18" charset="0"/>
              </a:rPr>
            </a:br>
            <a:br>
              <a:rPr lang="en-US" sz="2000" b="1" i="1" kern="100" dirty="0">
                <a:effectLst/>
                <a:latin typeface="Calibri" panose="020F0502020204030204" pitchFamily="34" charset="0"/>
                <a:ea typeface="Calibri" panose="020F0502020204030204" pitchFamily="34" charset="0"/>
                <a:cs typeface="Times New Roman" panose="02020603050405020304" pitchFamily="18" charset="0"/>
              </a:rPr>
            </a:br>
            <a:r>
              <a:rPr lang="en-US" sz="2000" b="1" i="1" kern="100" dirty="0">
                <a:effectLst/>
                <a:latin typeface="Calibri" panose="020F0502020204030204" pitchFamily="34" charset="0"/>
                <a:ea typeface="Calibri" panose="020F0502020204030204" pitchFamily="34" charset="0"/>
                <a:cs typeface="Times New Roman" panose="02020603050405020304" pitchFamily="18" charset="0"/>
              </a:rPr>
              <a:t>QUESTIONS CONCERNING CREW</a:t>
            </a:r>
          </a:p>
        </p:txBody>
      </p:sp>
    </p:spTree>
    <p:extLst>
      <p:ext uri="{BB962C8B-B14F-4D97-AF65-F5344CB8AC3E}">
        <p14:creationId xmlns:p14="http://schemas.microsoft.com/office/powerpoint/2010/main" val="258970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3">
          <a:extLst>
            <a:ext uri="{FF2B5EF4-FFF2-40B4-BE49-F238E27FC236}">
              <a16:creationId xmlns:a16="http://schemas.microsoft.com/office/drawing/2014/main" id="{659805C1-CBD0-02C8-6F8E-FE525085CC9D}"/>
            </a:ext>
          </a:extLst>
        </p:cNvPr>
        <p:cNvGrpSpPr/>
        <p:nvPr/>
      </p:nvGrpSpPr>
      <p:grpSpPr>
        <a:xfrm>
          <a:off x="0" y="0"/>
          <a:ext cx="0" cy="0"/>
          <a:chOff x="0" y="0"/>
          <a:chExt cx="0" cy="0"/>
        </a:xfrm>
      </p:grpSpPr>
      <p:sp>
        <p:nvSpPr>
          <p:cNvPr id="174" name="Google Shape;174;p29">
            <a:extLst>
              <a:ext uri="{FF2B5EF4-FFF2-40B4-BE49-F238E27FC236}">
                <a16:creationId xmlns:a16="http://schemas.microsoft.com/office/drawing/2014/main" id="{417A394A-F33E-0870-3285-01739C67F010}"/>
              </a:ext>
            </a:extLst>
          </p:cNvPr>
          <p:cNvSpPr txBox="1">
            <a:spLocks noGrp="1"/>
          </p:cNvSpPr>
          <p:nvPr>
            <p:ph type="ctrTitle"/>
          </p:nvPr>
        </p:nvSpPr>
        <p:spPr>
          <a:xfrm>
            <a:off x="311700" y="167025"/>
            <a:ext cx="8520600" cy="2022300"/>
          </a:xfrm>
          <a:prstGeom prst="rect">
            <a:avLst/>
          </a:prstGeom>
        </p:spPr>
        <p:txBody>
          <a:bodyPr spcFirstLastPara="1" wrap="square" lIns="91425" tIns="91425" rIns="91425" bIns="91425" anchor="t" anchorCtr="0">
            <a:noAutofit/>
          </a:bodyPr>
          <a:lstStyle/>
          <a:p>
            <a:pPr marL="0" marR="0">
              <a:spcBef>
                <a:spcPts val="0"/>
              </a:spcBef>
              <a:spcAft>
                <a:spcPts val="0"/>
              </a:spcAf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AUDITION INFO FOR </a:t>
            </a:r>
            <a:r>
              <a:rPr lang="en-US" sz="2000" b="1" kern="100" dirty="0">
                <a:latin typeface="Calibri" panose="020F0502020204030204" pitchFamily="34" charset="0"/>
                <a:ea typeface="Calibri" panose="020F0502020204030204" pitchFamily="34" charset="0"/>
                <a:cs typeface="Times New Roman" panose="02020603050405020304" pitchFamily="18" charset="0"/>
              </a:rPr>
              <a:t>ACTORS</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 </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PLEASE BRING BACK PARENT/GUARDIAN SIGNED PAPERWORK </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WHEN YOU AUDITION</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YOU MUST BE REGISTERED AND HAVE PAPERWORK TO AUDITION</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IF YOU ARE NOT REGISTERED AND/OR HAVE PAPERWORK YOU WILL NOT BE ALLOWED TO AUDITION.  THIS IS IN COMPLIANCE WITH DISTRICT POLICIES REGARDING ACTIVITIES.</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r>
              <a:rPr lang="en-US" sz="2000" i="1" kern="100" dirty="0">
                <a:effectLst/>
                <a:latin typeface="Calibri" panose="020F0502020204030204" pitchFamily="34" charset="0"/>
                <a:ea typeface="Calibri" panose="020F0502020204030204" pitchFamily="34" charset="0"/>
                <a:cs typeface="Times New Roman" panose="02020603050405020304" pitchFamily="18" charset="0"/>
              </a:rPr>
              <a:t>IF NOT CAST AND YOU REQUEST TO BE ON A CREW AND THE CREW YOU HAVE REQUESTED IS FULL </a:t>
            </a:r>
            <a:br>
              <a:rPr lang="en-US" sz="2000" i="1" kern="100" dirty="0">
                <a:effectLst/>
                <a:latin typeface="Calibri" panose="020F0502020204030204" pitchFamily="34" charset="0"/>
                <a:ea typeface="Calibri" panose="020F0502020204030204" pitchFamily="34" charset="0"/>
                <a:cs typeface="Times New Roman" panose="02020603050405020304" pitchFamily="18" charset="0"/>
              </a:rPr>
            </a:br>
            <a:r>
              <a:rPr lang="en-US" sz="2000" i="1" kern="100" dirty="0">
                <a:effectLst/>
                <a:latin typeface="Calibri" panose="020F0502020204030204" pitchFamily="34" charset="0"/>
                <a:ea typeface="Calibri" panose="020F0502020204030204" pitchFamily="34" charset="0"/>
                <a:cs typeface="Times New Roman" panose="02020603050405020304" pitchFamily="18" charset="0"/>
              </a:rPr>
              <a:t>YOU WILL BE PUT ON WAIT LIST</a:t>
            </a:r>
            <a:br>
              <a:rPr lang="en-US" sz="2000" i="1"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2000" b="1"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4321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3">
          <a:extLst>
            <a:ext uri="{FF2B5EF4-FFF2-40B4-BE49-F238E27FC236}">
              <a16:creationId xmlns:a16="http://schemas.microsoft.com/office/drawing/2014/main" id="{4A0E8934-FC7E-B289-AE16-79F0D2D30101}"/>
            </a:ext>
          </a:extLst>
        </p:cNvPr>
        <p:cNvGrpSpPr/>
        <p:nvPr/>
      </p:nvGrpSpPr>
      <p:grpSpPr>
        <a:xfrm>
          <a:off x="0" y="0"/>
          <a:ext cx="0" cy="0"/>
          <a:chOff x="0" y="0"/>
          <a:chExt cx="0" cy="0"/>
        </a:xfrm>
      </p:grpSpPr>
      <p:sp>
        <p:nvSpPr>
          <p:cNvPr id="174" name="Google Shape;174;p29">
            <a:extLst>
              <a:ext uri="{FF2B5EF4-FFF2-40B4-BE49-F238E27FC236}">
                <a16:creationId xmlns:a16="http://schemas.microsoft.com/office/drawing/2014/main" id="{F144DEBE-4B26-857F-6B48-6069E7AB78F2}"/>
              </a:ext>
            </a:extLst>
          </p:cNvPr>
          <p:cNvSpPr txBox="1">
            <a:spLocks noGrp="1"/>
          </p:cNvSpPr>
          <p:nvPr>
            <p:ph type="ctrTitle"/>
          </p:nvPr>
        </p:nvSpPr>
        <p:spPr>
          <a:xfrm>
            <a:off x="311700" y="167025"/>
            <a:ext cx="8520600" cy="2022300"/>
          </a:xfrm>
          <a:prstGeom prst="rect">
            <a:avLst/>
          </a:prstGeom>
        </p:spPr>
        <p:txBody>
          <a:bodyPr spcFirstLastPara="1" wrap="square" lIns="91425" tIns="91425" rIns="91425" bIns="91425" anchor="t" anchorCtr="0">
            <a:noAutofit/>
          </a:bodyPr>
          <a:lstStyle/>
          <a:p>
            <a:pPr marL="0" marR="0">
              <a:spcBef>
                <a:spcPts val="0"/>
              </a:spcBef>
              <a:spcAft>
                <a:spcPts val="0"/>
              </a:spcAft>
            </a:pPr>
            <a:r>
              <a:rPr lang="en-US" sz="3200" kern="0" dirty="0">
                <a:effectLst/>
                <a:latin typeface="Helvetica" pitchFamily="2" charset="0"/>
                <a:ea typeface="Calibri" panose="020F0502020204030204" pitchFamily="34" charset="0"/>
                <a:cs typeface="Helvetica" pitchFamily="2" charset="0"/>
              </a:rPr>
              <a:t>ACTORS - get off book on your own!</a:t>
            </a:r>
            <a:br>
              <a:rPr lang="en-US" sz="3200" kern="0" dirty="0">
                <a:effectLst/>
                <a:latin typeface="Helvetica" pitchFamily="2" charset="0"/>
                <a:ea typeface="Calibri" panose="020F0502020204030204" pitchFamily="34" charset="0"/>
                <a:cs typeface="Helvetica" pitchFamily="2" charset="0"/>
              </a:rPr>
            </a:br>
            <a:br>
              <a:rPr lang="en-US" sz="3200" kern="0" dirty="0">
                <a:effectLst/>
                <a:latin typeface="Helvetica" pitchFamily="2" charset="0"/>
                <a:ea typeface="Calibri" panose="020F0502020204030204" pitchFamily="34" charset="0"/>
                <a:cs typeface="Helvetica" pitchFamily="2" charset="0"/>
              </a:rPr>
            </a:br>
            <a:r>
              <a:rPr lang="en-US" sz="3200" kern="0" dirty="0">
                <a:effectLst/>
                <a:latin typeface="Helvetica" pitchFamily="2" charset="0"/>
                <a:ea typeface="Calibri" panose="020F0502020204030204" pitchFamily="34" charset="0"/>
                <a:cs typeface="Helvetica" pitchFamily="2" charset="0"/>
              </a:rPr>
              <a:t>  ESSENTIAL THAT YOU GET OFF BOOK ASAP!</a:t>
            </a:r>
            <a:br>
              <a:rPr lang="en-US" sz="3200" kern="0" dirty="0">
                <a:effectLst/>
                <a:latin typeface="Helvetica" pitchFamily="2" charset="0"/>
                <a:ea typeface="Calibri" panose="020F0502020204030204" pitchFamily="34" charset="0"/>
                <a:cs typeface="Helvetica" pitchFamily="2" charset="0"/>
              </a:rPr>
            </a:br>
            <a:br>
              <a:rPr lang="en-US" sz="3200" kern="0" dirty="0">
                <a:effectLst/>
                <a:latin typeface="Helvetica" pitchFamily="2" charset="0"/>
                <a:ea typeface="Calibri" panose="020F0502020204030204" pitchFamily="34" charset="0"/>
                <a:cs typeface="Helvetica" pitchFamily="2" charset="0"/>
              </a:rPr>
            </a:br>
            <a:r>
              <a:rPr lang="en-US" sz="3200" kern="0" dirty="0">
                <a:effectLst/>
                <a:latin typeface="Helvetica" pitchFamily="2" charset="0"/>
                <a:ea typeface="Calibri" panose="020F0502020204030204" pitchFamily="34" charset="0"/>
                <a:cs typeface="Helvetica" pitchFamily="2" charset="0"/>
              </a:rPr>
              <a:t>YOU WILL BE EXPECTED </a:t>
            </a:r>
            <a:br>
              <a:rPr lang="en-US" sz="3200" kern="0" dirty="0">
                <a:effectLst/>
                <a:latin typeface="Helvetica" pitchFamily="2" charset="0"/>
                <a:ea typeface="Calibri" panose="020F0502020204030204" pitchFamily="34" charset="0"/>
                <a:cs typeface="Helvetica" pitchFamily="2" charset="0"/>
              </a:rPr>
            </a:br>
            <a:r>
              <a:rPr lang="en-US" sz="3200" kern="0" dirty="0">
                <a:effectLst/>
                <a:latin typeface="Helvetica" pitchFamily="2" charset="0"/>
                <a:ea typeface="Calibri" panose="020F0502020204030204" pitchFamily="34" charset="0"/>
                <a:cs typeface="Helvetica" pitchFamily="2" charset="0"/>
              </a:rPr>
              <a:t>TO SING AND DANCE!</a:t>
            </a:r>
            <a:br>
              <a:rPr lang="en-US" sz="3200" kern="0" dirty="0">
                <a:effectLst/>
                <a:latin typeface="Helvetica" pitchFamily="2" charset="0"/>
                <a:ea typeface="Calibri" panose="020F0502020204030204" pitchFamily="34" charset="0"/>
                <a:cs typeface="Helvetica" pitchFamily="2" charset="0"/>
              </a:rPr>
            </a:br>
            <a:br>
              <a:rPr lang="en-US" sz="3200" kern="0" dirty="0">
                <a:effectLst/>
                <a:latin typeface="AppleSystemUIFont"/>
                <a:ea typeface="Calibri" panose="020F0502020204030204" pitchFamily="34" charset="0"/>
                <a:cs typeface="AppleSystemUIFont"/>
              </a:rPr>
            </a:br>
            <a:br>
              <a:rPr lang="en-US" sz="3200" kern="100" dirty="0">
                <a:effectLst/>
                <a:latin typeface="Calibri" panose="020F0502020204030204" pitchFamily="34" charset="0"/>
                <a:ea typeface="Calibri" panose="020F0502020204030204" pitchFamily="34" charset="0"/>
                <a:cs typeface="Times New Roman" panose="02020603050405020304" pitchFamily="18" charset="0"/>
              </a:rPr>
            </a:br>
            <a:r>
              <a:rPr lang="en-US" sz="3200" kern="0" dirty="0">
                <a:effectLst/>
                <a:latin typeface="AppleSystemUIFont"/>
                <a:ea typeface="Calibri" panose="020F0502020204030204" pitchFamily="34" charset="0"/>
                <a:cs typeface="AppleSystemUIFont"/>
              </a:rPr>
              <a:t>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9686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ctrTitle"/>
          </p:nvPr>
        </p:nvSpPr>
        <p:spPr>
          <a:xfrm>
            <a:off x="311700" y="167025"/>
            <a:ext cx="8520600" cy="2022300"/>
          </a:xfrm>
          <a:prstGeom prst="rect">
            <a:avLst/>
          </a:prstGeom>
        </p:spPr>
        <p:txBody>
          <a:bodyPr spcFirstLastPara="1" wrap="square" lIns="91425" tIns="91425" rIns="91425" bIns="91425" anchor="t" anchorCtr="0">
            <a:noAutofit/>
          </a:bodyPr>
          <a:lstStyle/>
          <a:p>
            <a:pPr marL="0" marR="0">
              <a:spcBef>
                <a:spcPts val="0"/>
              </a:spcBef>
              <a:spcAft>
                <a:spcPts val="0"/>
              </a:spcAft>
            </a:pPr>
            <a:r>
              <a:rPr lang="en-US" sz="2000" b="1" u="sng" kern="0" dirty="0">
                <a:effectLst/>
                <a:latin typeface="Helvetica" pitchFamily="2" charset="0"/>
                <a:ea typeface="Calibri" panose="020F0502020204030204" pitchFamily="34" charset="0"/>
                <a:cs typeface="Helvetica" pitchFamily="2" charset="0"/>
              </a:rPr>
              <a:t>AUDITIONS</a:t>
            </a:r>
            <a:br>
              <a:rPr lang="en-US" sz="2000" b="1" u="sng" kern="0" dirty="0">
                <a:effectLst/>
                <a:latin typeface="Helvetica" pitchFamily="2" charset="0"/>
                <a:ea typeface="Calibri" panose="020F0502020204030204" pitchFamily="34" charset="0"/>
                <a:cs typeface="Helvetica" pitchFamily="2" charset="0"/>
              </a:rPr>
            </a:br>
            <a:br>
              <a:rPr lang="en-US" sz="2000" b="1" u="sng" kern="0" dirty="0">
                <a:effectLst/>
                <a:latin typeface="Helvetica" pitchFamily="2" charset="0"/>
                <a:ea typeface="Calibri" panose="020F0502020204030204" pitchFamily="34" charset="0"/>
                <a:cs typeface="Helvetica" pitchFamily="2" charset="0"/>
              </a:rPr>
            </a:br>
            <a:r>
              <a:rPr lang="en-US" sz="2000" b="1" u="sng" kern="0" dirty="0">
                <a:effectLst/>
                <a:latin typeface="Helvetica" pitchFamily="2" charset="0"/>
                <a:ea typeface="Calibri" panose="020F0502020204030204" pitchFamily="34" charset="0"/>
                <a:cs typeface="Helvetica" pitchFamily="2" charset="0"/>
              </a:rPr>
              <a:t>MUST ATTEND BOTH AUDITIONS!!</a:t>
            </a:r>
            <a:br>
              <a:rPr lang="en-US" sz="2000" b="1" u="sng" kern="0" dirty="0">
                <a:effectLst/>
                <a:latin typeface="Helvetica" pitchFamily="2" charset="0"/>
                <a:ea typeface="Calibri" panose="020F0502020204030204" pitchFamily="34" charset="0"/>
                <a:cs typeface="Helvetica" pitchFamily="2" charset="0"/>
              </a:rPr>
            </a:br>
            <a:br>
              <a:rPr lang="en-US" sz="2000" b="1" u="sng" kern="0" dirty="0">
                <a:effectLst/>
                <a:latin typeface="Helvetica" pitchFamily="2" charset="0"/>
                <a:ea typeface="Calibri" panose="020F0502020204030204" pitchFamily="34" charset="0"/>
                <a:cs typeface="Helvetica" pitchFamily="2" charset="0"/>
              </a:rPr>
            </a:br>
            <a:r>
              <a:rPr lang="en-US" sz="2000" b="1" u="sng" kern="0" dirty="0">
                <a:effectLst/>
                <a:latin typeface="Helvetica" pitchFamily="2" charset="0"/>
                <a:ea typeface="Calibri" panose="020F0502020204030204" pitchFamily="34" charset="0"/>
                <a:cs typeface="Helvetica" pitchFamily="2" charset="0"/>
              </a:rPr>
              <a:t>DECEMBER 17</a:t>
            </a:r>
            <a:br>
              <a:rPr lang="en-US" sz="2000" b="1" u="sng" kern="0" dirty="0">
                <a:effectLst/>
                <a:latin typeface="Helvetica" pitchFamily="2" charset="0"/>
                <a:ea typeface="Calibri" panose="020F0502020204030204" pitchFamily="34" charset="0"/>
                <a:cs typeface="Helvetica" pitchFamily="2" charset="0"/>
              </a:rPr>
            </a:br>
            <a:r>
              <a:rPr lang="en-US" sz="2000" kern="0" dirty="0">
                <a:effectLst/>
                <a:latin typeface="Helvetica" pitchFamily="2" charset="0"/>
                <a:ea typeface="Calibri" panose="020F0502020204030204" pitchFamily="34" charset="0"/>
                <a:cs typeface="Helvetica" pitchFamily="2" charset="0"/>
              </a:rPr>
              <a:t>SINGING ONLY</a:t>
            </a:r>
            <a:br>
              <a:rPr lang="en-US" sz="2000" kern="0" dirty="0">
                <a:effectLst/>
                <a:latin typeface="Helvetica" pitchFamily="2" charset="0"/>
                <a:ea typeface="Calibri" panose="020F0502020204030204" pitchFamily="34" charset="0"/>
                <a:cs typeface="Helvetica" pitchFamily="2" charset="0"/>
              </a:rPr>
            </a:br>
            <a:r>
              <a:rPr lang="en-US" sz="2000" kern="0" dirty="0">
                <a:effectLst/>
                <a:latin typeface="Helvetica" pitchFamily="2" charset="0"/>
                <a:ea typeface="Calibri" panose="020F0502020204030204" pitchFamily="34" charset="0"/>
                <a:cs typeface="Helvetica" pitchFamily="2" charset="0"/>
              </a:rPr>
              <a:t>6:00 – 9:00</a:t>
            </a:r>
            <a:br>
              <a:rPr lang="en-US" sz="2000" kern="0" dirty="0">
                <a:effectLst/>
                <a:latin typeface="Helvetica" pitchFamily="2" charset="0"/>
                <a:ea typeface="Calibri" panose="020F0502020204030204" pitchFamily="34" charset="0"/>
                <a:cs typeface="Helvetica" pitchFamily="2" charset="0"/>
              </a:rPr>
            </a:br>
            <a:r>
              <a:rPr lang="en-US" sz="2000" kern="0" dirty="0">
                <a:effectLst/>
                <a:latin typeface="Helvetica" pitchFamily="2" charset="0"/>
                <a:ea typeface="Calibri" panose="020F0502020204030204" pitchFamily="34" charset="0"/>
                <a:cs typeface="Helvetica" pitchFamily="2" charset="0"/>
              </a:rPr>
              <a:t>PAC</a:t>
            </a:r>
            <a:br>
              <a:rPr lang="en-US" sz="2000" kern="0" dirty="0">
                <a:effectLst/>
                <a:latin typeface="Helvetica" pitchFamily="2" charset="0"/>
                <a:ea typeface="Calibri" panose="020F0502020204030204" pitchFamily="34" charset="0"/>
                <a:cs typeface="Helvetica" pitchFamily="2" charset="0"/>
              </a:rPr>
            </a:br>
            <a:br>
              <a:rPr lang="en-US" sz="2000" kern="0" dirty="0">
                <a:effectLst/>
                <a:latin typeface="Helvetica" pitchFamily="2" charset="0"/>
                <a:ea typeface="Calibri" panose="020F0502020204030204" pitchFamily="34" charset="0"/>
                <a:cs typeface="Helvetica" pitchFamily="2" charset="0"/>
              </a:rPr>
            </a:br>
            <a:r>
              <a:rPr lang="en-US" sz="2000" b="1" u="sng" kern="0" dirty="0">
                <a:effectLst/>
                <a:latin typeface="Helvetica" pitchFamily="2" charset="0"/>
                <a:ea typeface="Calibri" panose="020F0502020204030204" pitchFamily="34" charset="0"/>
                <a:cs typeface="Helvetica" pitchFamily="2" charset="0"/>
              </a:rPr>
              <a:t>DECEMBER </a:t>
            </a:r>
            <a:r>
              <a:rPr lang="en-US" sz="2000" b="1" u="sng" dirty="0">
                <a:latin typeface="Helvetica" pitchFamily="2" charset="0"/>
                <a:ea typeface="Calibri" panose="020F0502020204030204" pitchFamily="34" charset="0"/>
                <a:cs typeface="Helvetica" pitchFamily="2" charset="0"/>
              </a:rPr>
              <a:t>19</a:t>
            </a:r>
            <a:br>
              <a:rPr lang="en-US" sz="2000" kern="0" dirty="0">
                <a:effectLst/>
                <a:latin typeface="Helvetica" pitchFamily="2" charset="0"/>
                <a:ea typeface="Calibri" panose="020F0502020204030204" pitchFamily="34" charset="0"/>
                <a:cs typeface="Helvetica" pitchFamily="2" charset="0"/>
              </a:rPr>
            </a:br>
            <a:r>
              <a:rPr lang="en-US" sz="2000" kern="0" dirty="0">
                <a:effectLst/>
                <a:latin typeface="Helvetica" pitchFamily="2" charset="0"/>
                <a:ea typeface="Calibri" panose="020F0502020204030204" pitchFamily="34" charset="0"/>
                <a:cs typeface="Helvetica" pitchFamily="2" charset="0"/>
              </a:rPr>
              <a:t>SINGING AND ACTING</a:t>
            </a:r>
            <a:br>
              <a:rPr lang="en-US" sz="2000" kern="0" dirty="0">
                <a:effectLst/>
                <a:latin typeface="Helvetica" pitchFamily="2" charset="0"/>
                <a:ea typeface="Calibri" panose="020F0502020204030204" pitchFamily="34" charset="0"/>
                <a:cs typeface="Helvetica" pitchFamily="2" charset="0"/>
              </a:rPr>
            </a:br>
            <a:r>
              <a:rPr lang="en-US" sz="2000" kern="0" dirty="0">
                <a:effectLst/>
                <a:latin typeface="Helvetica" pitchFamily="2" charset="0"/>
                <a:ea typeface="Calibri" panose="020F0502020204030204" pitchFamily="34" charset="0"/>
                <a:cs typeface="Helvetica" pitchFamily="2" charset="0"/>
              </a:rPr>
              <a:t>ACTING/MATCHUPS</a:t>
            </a:r>
            <a:br>
              <a:rPr lang="en-US" sz="2000" kern="0" dirty="0">
                <a:effectLst/>
                <a:latin typeface="Helvetica" pitchFamily="2" charset="0"/>
                <a:ea typeface="Calibri" panose="020F0502020204030204" pitchFamily="34" charset="0"/>
                <a:cs typeface="Helvetica" pitchFamily="2" charset="0"/>
              </a:rPr>
            </a:br>
            <a:r>
              <a:rPr lang="en-US" sz="2000" kern="0" dirty="0">
                <a:effectLst/>
                <a:latin typeface="Helvetica" pitchFamily="2" charset="0"/>
                <a:ea typeface="Calibri" panose="020F0502020204030204" pitchFamily="34" charset="0"/>
                <a:cs typeface="Helvetica" pitchFamily="2" charset="0"/>
              </a:rPr>
              <a:t>6:00 – 9:00</a:t>
            </a:r>
            <a:br>
              <a:rPr lang="en-US" sz="2000" kern="0" dirty="0">
                <a:effectLst/>
                <a:latin typeface="Helvetica" pitchFamily="2" charset="0"/>
                <a:ea typeface="Calibri" panose="020F0502020204030204" pitchFamily="34" charset="0"/>
                <a:cs typeface="Helvetica" pitchFamily="2" charset="0"/>
              </a:rPr>
            </a:br>
            <a:r>
              <a:rPr lang="en-US" sz="2000" kern="0" dirty="0">
                <a:effectLst/>
                <a:latin typeface="Helvetica" pitchFamily="2" charset="0"/>
                <a:ea typeface="Calibri" panose="020F0502020204030204" pitchFamily="34" charset="0"/>
                <a:cs typeface="Helvetica" pitchFamily="2" charset="0"/>
              </a:rPr>
              <a:t>PAC</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7670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ctrTitle"/>
          </p:nvPr>
        </p:nvSpPr>
        <p:spPr>
          <a:xfrm>
            <a:off x="311700" y="167025"/>
            <a:ext cx="8520600" cy="2022300"/>
          </a:xfrm>
          <a:prstGeom prst="rect">
            <a:avLst/>
          </a:prstGeom>
        </p:spPr>
        <p:txBody>
          <a:bodyPr spcFirstLastPara="1" wrap="square" lIns="91425" tIns="91425" rIns="91425" bIns="91425" anchor="t" anchorCtr="0">
            <a:noAutofit/>
          </a:bodyPr>
          <a:lstStyle/>
          <a:p>
            <a:pPr marL="0" marR="0">
              <a:spcBef>
                <a:spcPts val="0"/>
              </a:spcBef>
              <a:spcAft>
                <a:spcPts val="0"/>
              </a:spcAft>
            </a:pPr>
            <a:r>
              <a:rPr lang="en-US" sz="1400" b="1" kern="0" dirty="0">
                <a:effectLst/>
                <a:latin typeface="Helvetica" pitchFamily="2" charset="0"/>
                <a:ea typeface="Calibri" panose="020F0502020204030204" pitchFamily="34" charset="0"/>
                <a:cs typeface="Helvetica" pitchFamily="2" charset="0"/>
              </a:rPr>
              <a:t>CASTING AND AUDITIONS</a:t>
            </a:r>
            <a:br>
              <a:rPr lang="en-US" sz="1400" dirty="0">
                <a:latin typeface="Helvetica" pitchFamily="2" charset="0"/>
                <a:ea typeface="Calibri" panose="020F0502020204030204" pitchFamily="34" charset="0"/>
                <a:cs typeface="Helvetica" pitchFamily="2" charset="0"/>
              </a:rPr>
            </a:br>
            <a:br>
              <a:rPr lang="en-US" sz="1400" kern="100" dirty="0">
                <a:effectLst/>
                <a:latin typeface="Calibri" panose="020F0502020204030204" pitchFamily="34" charset="0"/>
                <a:ea typeface="Calibri" panose="020F0502020204030204" pitchFamily="34" charset="0"/>
                <a:cs typeface="Times New Roman" panose="02020603050405020304" pitchFamily="18" charset="0"/>
              </a:rPr>
            </a:br>
            <a:r>
              <a:rPr lang="en-US" sz="1400" kern="0" dirty="0">
                <a:effectLst/>
                <a:latin typeface="Helvetica" pitchFamily="2" charset="0"/>
                <a:ea typeface="Calibri" panose="020F0502020204030204" pitchFamily="34" charset="0"/>
                <a:cs typeface="Helvetica" pitchFamily="2" charset="0"/>
              </a:rPr>
              <a:t>*Priority to seniors down to freshman</a:t>
            </a:r>
            <a:br>
              <a:rPr lang="en-US" sz="1400" kern="100" dirty="0">
                <a:effectLst/>
                <a:latin typeface="Calibri" panose="020F0502020204030204" pitchFamily="34" charset="0"/>
                <a:ea typeface="Calibri" panose="020F0502020204030204" pitchFamily="34" charset="0"/>
                <a:cs typeface="Times New Roman" panose="02020603050405020304" pitchFamily="18" charset="0"/>
              </a:rPr>
            </a:br>
            <a:br>
              <a:rPr lang="en-US" sz="1400" kern="100" dirty="0">
                <a:effectLst/>
                <a:latin typeface="Calibri" panose="020F0502020204030204" pitchFamily="34" charset="0"/>
                <a:ea typeface="Calibri" panose="020F0502020204030204" pitchFamily="34" charset="0"/>
                <a:cs typeface="Times New Roman" panose="02020603050405020304" pitchFamily="18" charset="0"/>
              </a:rPr>
            </a:br>
            <a:r>
              <a:rPr lang="en-US" sz="1400" b="1" dirty="0">
                <a:solidFill>
                  <a:srgbClr val="000000"/>
                </a:solidFill>
                <a:effectLst/>
                <a:latin typeface="Open Sans" panose="020B0606030504020204" pitchFamily="34" charset="0"/>
                <a:ea typeface="Times New Roman" panose="02020603050405020304" pitchFamily="18" charset="0"/>
              </a:rPr>
              <a:t>Big Role/Small Role</a:t>
            </a:r>
            <a:br>
              <a:rPr lang="en-US" sz="1400" dirty="0">
                <a:effectLst/>
                <a:latin typeface="Times New Roman" panose="02020603050405020304" pitchFamily="18" charset="0"/>
                <a:ea typeface="Times New Roman" panose="02020603050405020304" pitchFamily="18" charset="0"/>
              </a:rPr>
            </a:br>
            <a:r>
              <a:rPr lang="en-US" sz="1400" dirty="0">
                <a:solidFill>
                  <a:srgbClr val="000000"/>
                </a:solidFill>
                <a:effectLst/>
                <a:latin typeface="Open Sans" panose="020B0606030504020204" pitchFamily="34" charset="0"/>
                <a:ea typeface="Times New Roman" panose="02020603050405020304" pitchFamily="18" charset="0"/>
              </a:rPr>
              <a:t>A mindset of a “Big role” and a “Small role” is a misconception of how theater works and an inaccurate perception. Theater is a group of people with one goal, to tell a story, and hopefully inspire, motivate, and touch an audience with that story. To accomplish that, everybody has a job to do, and if one person is not doing their job, the entire goal, the entire production, and the overall effectiveness of the goal of telling this story, can, and will, unravel. The mindset is; People do different jobs to accomplish the same goal, in which we all take equal part, responsibility, and credit for its success.</a:t>
            </a:r>
            <a:br>
              <a:rPr lang="en-US" sz="1400" dirty="0">
                <a:effectLst/>
                <a:latin typeface="Times New Roman" panose="02020603050405020304" pitchFamily="18" charset="0"/>
                <a:ea typeface="Times New Roman" panose="02020603050405020304" pitchFamily="18" charset="0"/>
              </a:rPr>
            </a:br>
            <a:r>
              <a:rPr lang="en-US" sz="1400" dirty="0">
                <a:solidFill>
                  <a:srgbClr val="000000"/>
                </a:solidFill>
                <a:effectLst/>
                <a:latin typeface="Open Sans" panose="020B0606030504020204" pitchFamily="34" charset="0"/>
                <a:ea typeface="Times New Roman" panose="02020603050405020304" pitchFamily="18" charset="0"/>
              </a:rPr>
              <a:t>So consequently, </a:t>
            </a:r>
            <a:r>
              <a:rPr lang="en-US" sz="1400" b="1" i="1" dirty="0">
                <a:solidFill>
                  <a:srgbClr val="000000"/>
                </a:solidFill>
                <a:effectLst/>
                <a:latin typeface="Open Sans" panose="020B0606030504020204" pitchFamily="34" charset="0"/>
                <a:ea typeface="Times New Roman" panose="02020603050405020304" pitchFamily="18" charset="0"/>
              </a:rPr>
              <a:t>ALL roles are equally important</a:t>
            </a:r>
            <a:r>
              <a:rPr lang="en-US" sz="1400" dirty="0">
                <a:solidFill>
                  <a:srgbClr val="000000"/>
                </a:solidFill>
                <a:effectLst/>
                <a:latin typeface="Open Sans" panose="020B0606030504020204" pitchFamily="34" charset="0"/>
                <a:ea typeface="Times New Roman" panose="02020603050405020304" pitchFamily="18" charset="0"/>
              </a:rPr>
              <a:t> and are treated as such by both the staff and the cast and crew. The recognition of the importance of all roles in a production is imperative to the success of a show, and recognition and understanding of that belief are tantamount and required to participate in the Centennial Theater Program. If you have a pre-conceived impression of the importance a role has to a show, or to yourself, either keep that perception to yourself for the good of, and success of this show, or consider not auditioning for this program. Any disruption to the production of the show, or the general chemistry of the team of cast and crew, that is caused by a student’s dissatisfaction with their role and participation in the show, will result in immediate consultation and meeting with the student’s family and administration and could result in immediate dismissal from the production.</a:t>
            </a:r>
            <a:br>
              <a:rPr lang="en-US" sz="1400" dirty="0">
                <a:effectLst/>
                <a:latin typeface="Times New Roman" panose="02020603050405020304" pitchFamily="18" charset="0"/>
                <a:ea typeface="Times New Roman" panose="02020603050405020304" pitchFamily="18" charset="0"/>
              </a:rPr>
            </a:br>
            <a:br>
              <a:rPr lang="en-US" sz="1400" kern="0" dirty="0">
                <a:effectLst/>
                <a:latin typeface="Helvetica" pitchFamily="2" charset="0"/>
                <a:ea typeface="Calibri" panose="020F0502020204030204" pitchFamily="34" charset="0"/>
                <a:cs typeface="Helvetica" pitchFamily="2" charset="0"/>
              </a:rPr>
            </a:b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4661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ctrTitle"/>
          </p:nvPr>
        </p:nvSpPr>
        <p:spPr>
          <a:xfrm>
            <a:off x="311700" y="167025"/>
            <a:ext cx="8520600" cy="2022300"/>
          </a:xfrm>
          <a:prstGeom prst="rect">
            <a:avLst/>
          </a:prstGeom>
        </p:spPr>
        <p:txBody>
          <a:bodyPr spcFirstLastPara="1" wrap="square" lIns="91425" tIns="91425" rIns="91425" bIns="91425" anchor="t" anchorCtr="0">
            <a:noAutofit/>
          </a:bodyPr>
          <a:lstStyle/>
          <a:p>
            <a:pPr>
              <a:spcBef>
                <a:spcPts val="1500"/>
              </a:spcBef>
              <a:spcAft>
                <a:spcPts val="750"/>
              </a:spcAft>
            </a:pPr>
            <a:r>
              <a:rPr lang="en-US" sz="500" b="0" i="0" dirty="0">
                <a:solidFill>
                  <a:srgbClr val="333333"/>
                </a:solidFill>
                <a:effectLst/>
                <a:latin typeface="Old Standard TT" panose="020F05020202040A0204" pitchFamily="34" charset="0"/>
              </a:rPr>
              <a:t>HS SPRING MUSICAL 2025 SCHEDULE</a:t>
            </a:r>
            <a:br>
              <a:rPr lang="en-US" sz="500" b="0" i="0" dirty="0">
                <a:solidFill>
                  <a:srgbClr val="333333"/>
                </a:solidFill>
                <a:effectLst/>
                <a:latin typeface="Old Standard TT" panose="020F05020202040A0204" pitchFamily="34" charset="0"/>
              </a:rPr>
            </a:br>
            <a:br>
              <a:rPr lang="en-US" sz="500" b="0" i="0" dirty="0">
                <a:solidFill>
                  <a:srgbClr val="333333"/>
                </a:solidFill>
                <a:effectLst/>
                <a:latin typeface="Old Standard TT" panose="020F05020202040A0204" pitchFamily="34" charset="0"/>
              </a:rPr>
            </a:br>
            <a:r>
              <a:rPr lang="en-US" sz="500" b="1" i="0" dirty="0">
                <a:solidFill>
                  <a:srgbClr val="000000"/>
                </a:solidFill>
                <a:effectLst/>
                <a:latin typeface="Open Sans" panose="020B0606030504020204" pitchFamily="34" charset="0"/>
              </a:rPr>
              <a:t>MUSIC REHEARSALS WILL BE IN JANUARY AND FEBRUARY WITH MRS. KRIEGER.</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SCHEDULE WILL BE SET WITH INDIVIDUALS IN THE CAST BY MRS. KRIEGER BASED ON HER/STUDENTS AVAILABILITY. MUSIC REHEARSALS WILL BE IN CHOIR ROOM.</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Set and Costume Crew Schedule TBD</a:t>
            </a:r>
            <a:br>
              <a:rPr lang="en-US" sz="500" b="0" i="0" dirty="0">
                <a:solidFill>
                  <a:srgbClr val="000000"/>
                </a:solidFill>
                <a:effectLst/>
                <a:latin typeface="Open Sans" panose="020B0606030504020204" pitchFamily="34" charset="0"/>
              </a:rPr>
            </a:br>
            <a:br>
              <a:rPr lang="en-US" sz="500" b="0" i="0" dirty="0">
                <a:solidFill>
                  <a:srgbClr val="000000"/>
                </a:solidFill>
                <a:effectLst/>
                <a:latin typeface="Open Sans" panose="020B0606030504020204" pitchFamily="34" charset="0"/>
              </a:rPr>
            </a:br>
            <a:r>
              <a:rPr lang="en-US" sz="500" b="1" i="0" dirty="0">
                <a:solidFill>
                  <a:srgbClr val="000000"/>
                </a:solidFill>
                <a:effectLst/>
                <a:latin typeface="Open Sans" panose="020B0606030504020204" pitchFamily="34" charset="0"/>
              </a:rPr>
              <a:t>FEBRUARY</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18 </a:t>
            </a:r>
            <a:r>
              <a:rPr lang="en-US" sz="500" b="0" i="0" dirty="0" err="1">
                <a:solidFill>
                  <a:srgbClr val="000000"/>
                </a:solidFill>
                <a:effectLst/>
                <a:latin typeface="Open Sans" panose="020B0606030504020204" pitchFamily="34" charset="0"/>
              </a:rPr>
              <a:t>th</a:t>
            </a:r>
            <a:r>
              <a:rPr lang="en-US" sz="500" b="0" i="0" dirty="0">
                <a:solidFill>
                  <a:srgbClr val="000000"/>
                </a:solidFill>
                <a:effectLst/>
                <a:latin typeface="Open Sans" panose="020B0606030504020204" pitchFamily="34" charset="0"/>
              </a:rPr>
              <a:t> – 5:30 – 7:30 – ALL CAST CALLED? – CHOREOGRAPHY – PAC</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25 </a:t>
            </a:r>
            <a:r>
              <a:rPr lang="en-US" sz="500" b="0" i="0" dirty="0" err="1">
                <a:solidFill>
                  <a:srgbClr val="000000"/>
                </a:solidFill>
                <a:effectLst/>
                <a:latin typeface="Open Sans" panose="020B0606030504020204" pitchFamily="34" charset="0"/>
              </a:rPr>
              <a:t>th</a:t>
            </a:r>
            <a:r>
              <a:rPr lang="en-US" sz="500" b="0" i="0" dirty="0">
                <a:solidFill>
                  <a:srgbClr val="000000"/>
                </a:solidFill>
                <a:effectLst/>
                <a:latin typeface="Open Sans" panose="020B0606030504020204" pitchFamily="34" charset="0"/>
              </a:rPr>
              <a:t> – 5:30 – 7:30 – ALL CAST CALLED? – CHOREOGRAPHY – PAC</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27 </a:t>
            </a:r>
            <a:r>
              <a:rPr lang="en-US" sz="500" b="0" i="0" dirty="0" err="1">
                <a:solidFill>
                  <a:srgbClr val="000000"/>
                </a:solidFill>
                <a:effectLst/>
                <a:latin typeface="Open Sans" panose="020B0606030504020204" pitchFamily="34" charset="0"/>
              </a:rPr>
              <a:t>th</a:t>
            </a:r>
            <a:r>
              <a:rPr lang="en-US" sz="500" b="0" i="0" dirty="0">
                <a:solidFill>
                  <a:srgbClr val="000000"/>
                </a:solidFill>
                <a:effectLst/>
                <a:latin typeface="Open Sans" panose="020B0606030504020204" pitchFamily="34" charset="0"/>
              </a:rPr>
              <a:t> – 5:30 – 7:30 – ALL CAST CALLED ?– CHOREOGRAPHY – PAC</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 </a:t>
            </a:r>
            <a:br>
              <a:rPr lang="en-US" sz="500" b="0" i="0" dirty="0">
                <a:solidFill>
                  <a:srgbClr val="000000"/>
                </a:solidFill>
                <a:effectLst/>
                <a:latin typeface="Open Sans" panose="020B0606030504020204" pitchFamily="34" charset="0"/>
              </a:rPr>
            </a:br>
            <a:r>
              <a:rPr lang="en-US" sz="500" b="1" i="0" dirty="0">
                <a:solidFill>
                  <a:srgbClr val="000000"/>
                </a:solidFill>
                <a:effectLst/>
                <a:latin typeface="Open Sans" panose="020B0606030504020204" pitchFamily="34" charset="0"/>
              </a:rPr>
              <a:t>MARCH</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4 </a:t>
            </a:r>
            <a:r>
              <a:rPr lang="en-US" sz="500" b="0" i="0" dirty="0" err="1">
                <a:solidFill>
                  <a:srgbClr val="000000"/>
                </a:solidFill>
                <a:effectLst/>
                <a:latin typeface="Open Sans" panose="020B0606030504020204" pitchFamily="34" charset="0"/>
              </a:rPr>
              <a:t>th</a:t>
            </a:r>
            <a:r>
              <a:rPr lang="en-US" sz="500" b="0" i="0" dirty="0">
                <a:solidFill>
                  <a:srgbClr val="000000"/>
                </a:solidFill>
                <a:effectLst/>
                <a:latin typeface="Open Sans" panose="020B0606030504020204" pitchFamily="34" charset="0"/>
              </a:rPr>
              <a:t> – 5:30 – 7:30 – CHOREOGRAPHY – ALL CAST CALLED? - PAC</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5 </a:t>
            </a:r>
            <a:r>
              <a:rPr lang="en-US" sz="500" b="0" i="0" dirty="0" err="1">
                <a:solidFill>
                  <a:srgbClr val="000000"/>
                </a:solidFill>
                <a:effectLst/>
                <a:latin typeface="Open Sans" panose="020B0606030504020204" pitchFamily="34" charset="0"/>
              </a:rPr>
              <a:t>th</a:t>
            </a:r>
            <a:r>
              <a:rPr lang="en-US" sz="500" b="0" i="0" dirty="0">
                <a:solidFill>
                  <a:srgbClr val="000000"/>
                </a:solidFill>
                <a:effectLst/>
                <a:latin typeface="Open Sans" panose="020B0606030504020204" pitchFamily="34" charset="0"/>
              </a:rPr>
              <a:t> – 5:30 – 7:30 – CHOREOGRAPHY – ALL CAST CALLED? - PAC</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6 </a:t>
            </a:r>
            <a:r>
              <a:rPr lang="en-US" sz="500" b="0" i="0" dirty="0" err="1">
                <a:solidFill>
                  <a:srgbClr val="000000"/>
                </a:solidFill>
                <a:effectLst/>
                <a:latin typeface="Open Sans" panose="020B0606030504020204" pitchFamily="34" charset="0"/>
              </a:rPr>
              <a:t>th</a:t>
            </a:r>
            <a:r>
              <a:rPr lang="en-US" sz="500" b="0" i="0" dirty="0">
                <a:solidFill>
                  <a:srgbClr val="000000"/>
                </a:solidFill>
                <a:effectLst/>
                <a:latin typeface="Open Sans" panose="020B0606030504020204" pitchFamily="34" charset="0"/>
              </a:rPr>
              <a:t> – 5:30 – 7:30 – CHOREOGRAPHY – ALL CAST CALLED? – PAC</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17 </a:t>
            </a:r>
            <a:r>
              <a:rPr lang="en-US" sz="500" b="0" i="0" dirty="0" err="1">
                <a:solidFill>
                  <a:srgbClr val="000000"/>
                </a:solidFill>
                <a:effectLst/>
                <a:latin typeface="Open Sans" panose="020B0606030504020204" pitchFamily="34" charset="0"/>
              </a:rPr>
              <a:t>th</a:t>
            </a:r>
            <a:r>
              <a:rPr lang="en-US" sz="500" b="0" i="0" dirty="0">
                <a:solidFill>
                  <a:srgbClr val="000000"/>
                </a:solidFill>
                <a:effectLst/>
                <a:latin typeface="Open Sans" panose="020B0606030504020204" pitchFamily="34" charset="0"/>
              </a:rPr>
              <a:t> – 5:30 – 7:30 – CHOREOGRAPHY – ALL CAST CALLED? – PAC</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18 </a:t>
            </a:r>
            <a:r>
              <a:rPr lang="en-US" sz="500" b="0" i="0" dirty="0" err="1">
                <a:solidFill>
                  <a:srgbClr val="000000"/>
                </a:solidFill>
                <a:effectLst/>
                <a:latin typeface="Open Sans" panose="020B0606030504020204" pitchFamily="34" charset="0"/>
              </a:rPr>
              <a:t>th</a:t>
            </a:r>
            <a:r>
              <a:rPr lang="en-US" sz="500" b="0" i="0" dirty="0">
                <a:solidFill>
                  <a:srgbClr val="000000"/>
                </a:solidFill>
                <a:effectLst/>
                <a:latin typeface="Open Sans" panose="020B0606030504020204" pitchFamily="34" charset="0"/>
              </a:rPr>
              <a:t> – 5:30 – 7:30 – CHOREOGRAPHY – ALL CAST CALLED? – PAC</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28 </a:t>
            </a:r>
            <a:r>
              <a:rPr lang="en-US" sz="500" b="0" i="0" dirty="0" err="1">
                <a:solidFill>
                  <a:srgbClr val="000000"/>
                </a:solidFill>
                <a:effectLst/>
                <a:latin typeface="Open Sans" panose="020B0606030504020204" pitchFamily="34" charset="0"/>
              </a:rPr>
              <a:t>th</a:t>
            </a:r>
            <a:r>
              <a:rPr lang="en-US" sz="500" b="0" i="0" dirty="0">
                <a:solidFill>
                  <a:srgbClr val="000000"/>
                </a:solidFill>
                <a:effectLst/>
                <a:latin typeface="Open Sans" panose="020B0606030504020204" pitchFamily="34" charset="0"/>
              </a:rPr>
              <a:t> - 5:30 – 7:30 – BLOCKING - ALL CAST CALLED - PAC</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31 </a:t>
            </a:r>
            <a:r>
              <a:rPr lang="en-US" sz="500" b="0" i="0" dirty="0" err="1">
                <a:solidFill>
                  <a:srgbClr val="000000"/>
                </a:solidFill>
                <a:effectLst/>
                <a:latin typeface="Open Sans" panose="020B0606030504020204" pitchFamily="34" charset="0"/>
              </a:rPr>
              <a:t>st</a:t>
            </a:r>
            <a:r>
              <a:rPr lang="en-US" sz="500" b="0" i="0" dirty="0">
                <a:solidFill>
                  <a:srgbClr val="000000"/>
                </a:solidFill>
                <a:effectLst/>
                <a:latin typeface="Open Sans" panose="020B0606030504020204" pitchFamily="34" charset="0"/>
              </a:rPr>
              <a:t> - 5:30 – 7:30 – BLOCKING - ALL CAST CALLED - PAC</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 </a:t>
            </a:r>
            <a:br>
              <a:rPr lang="en-US" sz="500" b="0" i="0" dirty="0">
                <a:solidFill>
                  <a:srgbClr val="000000"/>
                </a:solidFill>
                <a:effectLst/>
                <a:latin typeface="Open Sans" panose="020B0606030504020204" pitchFamily="34" charset="0"/>
              </a:rPr>
            </a:br>
            <a:r>
              <a:rPr lang="en-US" sz="500" b="1" i="0" dirty="0">
                <a:solidFill>
                  <a:srgbClr val="000000"/>
                </a:solidFill>
                <a:effectLst/>
                <a:latin typeface="Open Sans" panose="020B0606030504020204" pitchFamily="34" charset="0"/>
              </a:rPr>
              <a:t>APRIL</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1 </a:t>
            </a:r>
            <a:r>
              <a:rPr lang="en-US" sz="500" b="0" i="0" dirty="0" err="1">
                <a:solidFill>
                  <a:srgbClr val="000000"/>
                </a:solidFill>
                <a:effectLst/>
                <a:latin typeface="Open Sans" panose="020B0606030504020204" pitchFamily="34" charset="0"/>
              </a:rPr>
              <a:t>st</a:t>
            </a:r>
            <a:r>
              <a:rPr lang="en-US" sz="500" b="0" i="0" dirty="0">
                <a:solidFill>
                  <a:srgbClr val="000000"/>
                </a:solidFill>
                <a:effectLst/>
                <a:latin typeface="Open Sans" panose="020B0606030504020204" pitchFamily="34" charset="0"/>
              </a:rPr>
              <a:t> - 5:30 – 7:30 – BLOCKING - ALL CAST CALLED - PAC</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7 </a:t>
            </a:r>
            <a:r>
              <a:rPr lang="en-US" sz="500" b="0" i="0" dirty="0" err="1">
                <a:solidFill>
                  <a:srgbClr val="000000"/>
                </a:solidFill>
                <a:effectLst/>
                <a:latin typeface="Open Sans" panose="020B0606030504020204" pitchFamily="34" charset="0"/>
              </a:rPr>
              <a:t>th</a:t>
            </a:r>
            <a:r>
              <a:rPr lang="en-US" sz="500" b="0" i="0" dirty="0">
                <a:solidFill>
                  <a:srgbClr val="000000"/>
                </a:solidFill>
                <a:effectLst/>
                <a:latin typeface="Open Sans" panose="020B0606030504020204" pitchFamily="34" charset="0"/>
              </a:rPr>
              <a:t> – 3:00 – 6:00 – REHEARSAL – ALL CAST CALLED – PAC –</a:t>
            </a:r>
            <a:r>
              <a:rPr lang="en-US" sz="500" b="0" i="1" dirty="0">
                <a:solidFill>
                  <a:srgbClr val="000000"/>
                </a:solidFill>
                <a:effectLst/>
                <a:latin typeface="Open Sans" panose="020B0606030504020204" pitchFamily="34" charset="0"/>
              </a:rPr>
              <a:t> OFF BOOK DAY!!</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6:00 – 9:00 – BOOTH CREW BOOT CAMP – LIGHTING FOCUS AND PROGRAMMING ALL BOOTH CREW CALLED/MANDATORY!</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8 </a:t>
            </a:r>
            <a:r>
              <a:rPr lang="en-US" sz="500" b="0" i="0" dirty="0" err="1">
                <a:solidFill>
                  <a:srgbClr val="000000"/>
                </a:solidFill>
                <a:effectLst/>
                <a:latin typeface="Open Sans" panose="020B0606030504020204" pitchFamily="34" charset="0"/>
              </a:rPr>
              <a:t>th</a:t>
            </a:r>
            <a:r>
              <a:rPr lang="en-US" sz="500" b="0" i="0" dirty="0">
                <a:solidFill>
                  <a:srgbClr val="000000"/>
                </a:solidFill>
                <a:effectLst/>
                <a:latin typeface="Open Sans" panose="020B0606030504020204" pitchFamily="34" charset="0"/>
              </a:rPr>
              <a:t> - 3:00 – 6:00 – REHEARSAL – ALL CAST AND BOOTH CALLED – PAC CUE TO CUE LIGHTING PROGRAMMING</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9 </a:t>
            </a:r>
            <a:r>
              <a:rPr lang="en-US" sz="500" b="0" i="0" dirty="0" err="1">
                <a:solidFill>
                  <a:srgbClr val="000000"/>
                </a:solidFill>
                <a:effectLst/>
                <a:latin typeface="Open Sans" panose="020B0606030504020204" pitchFamily="34" charset="0"/>
              </a:rPr>
              <a:t>th</a:t>
            </a:r>
            <a:r>
              <a:rPr lang="en-US" sz="500" b="0" i="0" dirty="0">
                <a:solidFill>
                  <a:srgbClr val="000000"/>
                </a:solidFill>
                <a:effectLst/>
                <a:latin typeface="Open Sans" panose="020B0606030504020204" pitchFamily="34" charset="0"/>
              </a:rPr>
              <a:t> - 3:00 – 6:00 – REHEARSAL – ALL CAST AND BOOTH CALLED – PAC </a:t>
            </a:r>
            <a:r>
              <a:rPr lang="en-US" sz="500" b="0" i="1" dirty="0">
                <a:solidFill>
                  <a:srgbClr val="000000"/>
                </a:solidFill>
                <a:effectLst/>
                <a:latin typeface="Open Sans" panose="020B0606030504020204" pitchFamily="34" charset="0"/>
              </a:rPr>
              <a:t>CUE TO CUE LIGHTING PROGRAMMING</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10 </a:t>
            </a:r>
            <a:r>
              <a:rPr lang="en-US" sz="500" b="0" i="0" dirty="0" err="1">
                <a:solidFill>
                  <a:srgbClr val="000000"/>
                </a:solidFill>
                <a:effectLst/>
                <a:latin typeface="Open Sans" panose="020B0606030504020204" pitchFamily="34" charset="0"/>
              </a:rPr>
              <a:t>th</a:t>
            </a:r>
            <a:r>
              <a:rPr lang="en-US" sz="500" b="0" i="0" dirty="0">
                <a:solidFill>
                  <a:srgbClr val="000000"/>
                </a:solidFill>
                <a:effectLst/>
                <a:latin typeface="Open Sans" panose="020B0606030504020204" pitchFamily="34" charset="0"/>
              </a:rPr>
              <a:t> - 3:00 – 6:00 – REHEARSAL – ALL CAST AND BOOTH CALLED – </a:t>
            </a:r>
            <a:r>
              <a:rPr lang="en-US" sz="500" b="0" i="1" dirty="0">
                <a:solidFill>
                  <a:srgbClr val="000000"/>
                </a:solidFill>
                <a:effectLst/>
                <a:latin typeface="Open Sans" panose="020B0606030504020204" pitchFamily="34" charset="0"/>
              </a:rPr>
              <a:t>PAC MICROPHONES BROUGHT FROM MS AND WE START USING</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11 </a:t>
            </a:r>
            <a:r>
              <a:rPr lang="en-US" sz="500" b="0" i="0" dirty="0" err="1">
                <a:solidFill>
                  <a:srgbClr val="000000"/>
                </a:solidFill>
                <a:effectLst/>
                <a:latin typeface="Open Sans" panose="020B0606030504020204" pitchFamily="34" charset="0"/>
              </a:rPr>
              <a:t>th</a:t>
            </a:r>
            <a:r>
              <a:rPr lang="en-US" sz="500" b="0" i="0" dirty="0">
                <a:solidFill>
                  <a:srgbClr val="000000"/>
                </a:solidFill>
                <a:effectLst/>
                <a:latin typeface="Open Sans" panose="020B0606030504020204" pitchFamily="34" charset="0"/>
              </a:rPr>
              <a:t> - 3:00 – 6:00 – REHEARSAL – ALL CAST AND BOOTH CALLED – PAC</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15 </a:t>
            </a:r>
            <a:r>
              <a:rPr lang="en-US" sz="500" b="0" i="0" dirty="0" err="1">
                <a:solidFill>
                  <a:srgbClr val="000000"/>
                </a:solidFill>
                <a:effectLst/>
                <a:latin typeface="Open Sans" panose="020B0606030504020204" pitchFamily="34" charset="0"/>
              </a:rPr>
              <a:t>th</a:t>
            </a:r>
            <a:r>
              <a:rPr lang="en-US" sz="500" b="0" i="0" dirty="0">
                <a:solidFill>
                  <a:srgbClr val="000000"/>
                </a:solidFill>
                <a:effectLst/>
                <a:latin typeface="Open Sans" panose="020B0606030504020204" pitchFamily="34" charset="0"/>
              </a:rPr>
              <a:t> - 3:00 – 6:00 – REHEARSAL – ALL CAST AND BOOTH CALLED – </a:t>
            </a:r>
            <a:r>
              <a:rPr lang="en-US" sz="500" b="0" i="1" dirty="0">
                <a:solidFill>
                  <a:srgbClr val="000000"/>
                </a:solidFill>
                <a:effectLst/>
                <a:latin typeface="Open Sans" panose="020B0606030504020204" pitchFamily="34" charset="0"/>
              </a:rPr>
              <a:t>PAC UNDERSTUDY RUN</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16 </a:t>
            </a:r>
            <a:r>
              <a:rPr lang="en-US" sz="500" b="0" i="0" dirty="0" err="1">
                <a:solidFill>
                  <a:srgbClr val="000000"/>
                </a:solidFill>
                <a:effectLst/>
                <a:latin typeface="Open Sans" panose="020B0606030504020204" pitchFamily="34" charset="0"/>
              </a:rPr>
              <a:t>th</a:t>
            </a:r>
            <a:r>
              <a:rPr lang="en-US" sz="500" b="0" i="0" dirty="0">
                <a:solidFill>
                  <a:srgbClr val="000000"/>
                </a:solidFill>
                <a:effectLst/>
                <a:latin typeface="Open Sans" panose="020B0606030504020204" pitchFamily="34" charset="0"/>
              </a:rPr>
              <a:t> - 3:00 – 6:00 – REHEARSAL – ALL CAST AND BOOTH CALLED – PAC</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17 </a:t>
            </a:r>
            <a:r>
              <a:rPr lang="en-US" sz="500" b="0" i="0" dirty="0" err="1">
                <a:solidFill>
                  <a:srgbClr val="000000"/>
                </a:solidFill>
                <a:effectLst/>
                <a:latin typeface="Open Sans" panose="020B0606030504020204" pitchFamily="34" charset="0"/>
              </a:rPr>
              <a:t>th</a:t>
            </a:r>
            <a:r>
              <a:rPr lang="en-US" sz="500" b="0" i="0" dirty="0">
                <a:solidFill>
                  <a:srgbClr val="000000"/>
                </a:solidFill>
                <a:effectLst/>
                <a:latin typeface="Open Sans" panose="020B0606030504020204" pitchFamily="34" charset="0"/>
              </a:rPr>
              <a:t> - 3:00 – 6:00 – REHEARSAL – ALL CAST AND BOOTH CALLED – PAC</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21st- 3:00 – 9:00 – REHEARSAL – ALL CAST AND BOOTH CALLED UNTIL 6:00 – ALL CAST AND</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ORCHESTRA CALLED AT 6:00 – SIT AND SING WITH ORCHESTRA FROM 6:00 –9:00 – PAC</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22 </a:t>
            </a:r>
            <a:r>
              <a:rPr lang="en-US" sz="500" b="0" i="0" dirty="0" err="1">
                <a:solidFill>
                  <a:srgbClr val="000000"/>
                </a:solidFill>
                <a:effectLst/>
                <a:latin typeface="Open Sans" panose="020B0606030504020204" pitchFamily="34" charset="0"/>
              </a:rPr>
              <a:t>nd</a:t>
            </a:r>
            <a:r>
              <a:rPr lang="en-US" sz="500" b="0" i="0" dirty="0">
                <a:solidFill>
                  <a:srgbClr val="000000"/>
                </a:solidFill>
                <a:effectLst/>
                <a:latin typeface="Open Sans" panose="020B0606030504020204" pitchFamily="34" charset="0"/>
              </a:rPr>
              <a:t> - 3:00 – 6:00 – REHEARSAL – ALL CAST AND BOOTH CALLED – PAC </a:t>
            </a:r>
            <a:r>
              <a:rPr lang="en-US" sz="500" b="0" i="1" dirty="0">
                <a:solidFill>
                  <a:srgbClr val="000000"/>
                </a:solidFill>
                <a:effectLst/>
                <a:latin typeface="Open Sans" panose="020B0606030504020204" pitchFamily="34" charset="0"/>
              </a:rPr>
              <a:t>UNDERSTUDY RUN</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23 </a:t>
            </a:r>
            <a:r>
              <a:rPr lang="en-US" sz="500" b="0" i="0" dirty="0" err="1">
                <a:solidFill>
                  <a:srgbClr val="000000"/>
                </a:solidFill>
                <a:effectLst/>
                <a:latin typeface="Open Sans" panose="020B0606030504020204" pitchFamily="34" charset="0"/>
              </a:rPr>
              <a:t>rd</a:t>
            </a:r>
            <a:r>
              <a:rPr lang="en-US" sz="500" b="0" i="0" dirty="0">
                <a:solidFill>
                  <a:srgbClr val="000000"/>
                </a:solidFill>
                <a:effectLst/>
                <a:latin typeface="Open Sans" panose="020B0606030504020204" pitchFamily="34" charset="0"/>
              </a:rPr>
              <a:t> - 3:00 – 6:00 – REHEARSAL – ALL CAST AND BOOTH CALLED – PAC</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24 </a:t>
            </a:r>
            <a:r>
              <a:rPr lang="en-US" sz="500" b="0" i="0" dirty="0" err="1">
                <a:solidFill>
                  <a:srgbClr val="000000"/>
                </a:solidFill>
                <a:effectLst/>
                <a:latin typeface="Open Sans" panose="020B0606030504020204" pitchFamily="34" charset="0"/>
              </a:rPr>
              <a:t>th</a:t>
            </a:r>
            <a:r>
              <a:rPr lang="en-US" sz="500" b="0" i="0" dirty="0">
                <a:solidFill>
                  <a:srgbClr val="000000"/>
                </a:solidFill>
                <a:effectLst/>
                <a:latin typeface="Open Sans" panose="020B0606030504020204" pitchFamily="34" charset="0"/>
              </a:rPr>
              <a:t> - 3:00 – 6:00 – REHEARSAL – ALL CAST AND BOOTH CALLED – PAC</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25 </a:t>
            </a:r>
            <a:r>
              <a:rPr lang="en-US" sz="500" b="0" i="0" dirty="0" err="1">
                <a:solidFill>
                  <a:srgbClr val="000000"/>
                </a:solidFill>
                <a:effectLst/>
                <a:latin typeface="Open Sans" panose="020B0606030504020204" pitchFamily="34" charset="0"/>
              </a:rPr>
              <a:t>th</a:t>
            </a:r>
            <a:r>
              <a:rPr lang="en-US" sz="500" b="0" i="0" dirty="0">
                <a:solidFill>
                  <a:srgbClr val="000000"/>
                </a:solidFill>
                <a:effectLst/>
                <a:latin typeface="Open Sans" panose="020B0606030504020204" pitchFamily="34" charset="0"/>
              </a:rPr>
              <a:t> - 3:00 – 6:00 – REHEARSAL – ALL CAST AND BOOTH/AND ALL CREWS CALLED – </a:t>
            </a:r>
            <a:r>
              <a:rPr lang="en-US" sz="500" b="0" i="1" dirty="0">
                <a:solidFill>
                  <a:srgbClr val="000000"/>
                </a:solidFill>
                <a:effectLst/>
                <a:latin typeface="Open Sans" panose="020B0606030504020204" pitchFamily="34" charset="0"/>
              </a:rPr>
              <a:t>PAC COSTUME FASHION SHOW AND PICTURES – ALL CREWS RELEASED AFTER PICTURES</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26 </a:t>
            </a:r>
            <a:r>
              <a:rPr lang="en-US" sz="500" b="0" i="0" dirty="0" err="1">
                <a:solidFill>
                  <a:srgbClr val="000000"/>
                </a:solidFill>
                <a:effectLst/>
                <a:latin typeface="Open Sans" panose="020B0606030504020204" pitchFamily="34" charset="0"/>
              </a:rPr>
              <a:t>th</a:t>
            </a:r>
            <a:r>
              <a:rPr lang="en-US" sz="500" b="0" i="0" dirty="0">
                <a:solidFill>
                  <a:srgbClr val="000000"/>
                </a:solidFill>
                <a:effectLst/>
                <a:latin typeface="Open Sans" panose="020B0606030504020204" pitchFamily="34" charset="0"/>
              </a:rPr>
              <a:t> – SOUND SET UP – BOOTH CREW CALLED IF AVAILABLE – TIME TBD</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27 </a:t>
            </a:r>
            <a:r>
              <a:rPr lang="en-US" sz="500" b="0" i="0" dirty="0" err="1">
                <a:solidFill>
                  <a:srgbClr val="000000"/>
                </a:solidFill>
                <a:effectLst/>
                <a:latin typeface="Open Sans" panose="020B0606030504020204" pitchFamily="34" charset="0"/>
              </a:rPr>
              <a:t>th</a:t>
            </a:r>
            <a:r>
              <a:rPr lang="en-US" sz="500" b="0" i="0" dirty="0">
                <a:solidFill>
                  <a:srgbClr val="000000"/>
                </a:solidFill>
                <a:effectLst/>
                <a:latin typeface="Open Sans" panose="020B0606030504020204" pitchFamily="34" charset="0"/>
              </a:rPr>
              <a:t> – 11:00 – 7:00 PM – – ALL CAST/ALL CREWS/ORCHESTRA CALLED - SOUND – ORCHESTRA AND MICROPHONE MIXING AND SET UP. FOLLOWED BY FULL RUNS OF SHOW. UNDERSTUDY RUN IF TIME.</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28 </a:t>
            </a:r>
            <a:r>
              <a:rPr lang="en-US" sz="500" b="0" i="0" dirty="0" err="1">
                <a:solidFill>
                  <a:srgbClr val="000000"/>
                </a:solidFill>
                <a:effectLst/>
                <a:latin typeface="Open Sans" panose="020B0606030504020204" pitchFamily="34" charset="0"/>
              </a:rPr>
              <a:t>th</a:t>
            </a:r>
            <a:r>
              <a:rPr lang="en-US" sz="500" b="0" i="0" dirty="0">
                <a:solidFill>
                  <a:srgbClr val="000000"/>
                </a:solidFill>
                <a:effectLst/>
                <a:latin typeface="Open Sans" panose="020B0606030504020204" pitchFamily="34" charset="0"/>
              </a:rPr>
              <a:t> – 3:00 – 9:00 – ALL CAST/ALL CREWS/ORCHESTRA CALLED</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3:00 – 5:00 – PICK UPS</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5:00 – 5:30 – DINNER BREAK</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6:00 – 9:00 – FULL DRESS TECH RUN</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29 </a:t>
            </a:r>
            <a:r>
              <a:rPr lang="en-US" sz="500" b="0" i="0" dirty="0" err="1">
                <a:solidFill>
                  <a:srgbClr val="000000"/>
                </a:solidFill>
                <a:effectLst/>
                <a:latin typeface="Open Sans" panose="020B0606030504020204" pitchFamily="34" charset="0"/>
              </a:rPr>
              <a:t>th</a:t>
            </a:r>
            <a:r>
              <a:rPr lang="en-US" sz="500" b="0" i="0" dirty="0">
                <a:solidFill>
                  <a:srgbClr val="000000"/>
                </a:solidFill>
                <a:effectLst/>
                <a:latin typeface="Open Sans" panose="020B0606030504020204" pitchFamily="34" charset="0"/>
              </a:rPr>
              <a:t> – 3:00 – 9:00 – ALL CAST/ALL CREWS/ORCHESTRA CALLED</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3:00 – 5:00 – PICK UPS</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5:00 – 5:30 – DINNER BREAK</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6:00 – 9:00 – FULL DRESS TECH RUN</a:t>
            </a:r>
            <a:br>
              <a:rPr lang="en-US" sz="500" b="0" i="0" dirty="0">
                <a:solidFill>
                  <a:srgbClr val="000000"/>
                </a:solidFill>
                <a:effectLst/>
                <a:latin typeface="Open Sans" panose="020B0606030504020204" pitchFamily="34" charset="0"/>
              </a:rPr>
            </a:br>
            <a:r>
              <a:rPr lang="en-US" sz="500" b="0" i="0" dirty="0">
                <a:solidFill>
                  <a:srgbClr val="333333"/>
                </a:solidFill>
                <a:effectLst/>
                <a:latin typeface="Old Standard TT" panose="020F05020202040A0204" pitchFamily="34" charset="0"/>
              </a:rPr>
              <a:t>SHOWS</a:t>
            </a:r>
            <a:br>
              <a:rPr lang="en-US" sz="500" b="0" i="0" dirty="0">
                <a:solidFill>
                  <a:srgbClr val="333333"/>
                </a:solidFill>
                <a:effectLst/>
                <a:latin typeface="Old Standard TT" panose="020F05020202040A0204" pitchFamily="34" charset="0"/>
              </a:rPr>
            </a:br>
            <a:r>
              <a:rPr lang="en-US" sz="500" b="1" i="0" dirty="0">
                <a:solidFill>
                  <a:srgbClr val="000000"/>
                </a:solidFill>
                <a:effectLst/>
                <a:latin typeface="Open Sans" panose="020B0606030504020204" pitchFamily="34" charset="0"/>
              </a:rPr>
              <a:t>APRIL</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30 </a:t>
            </a:r>
            <a:r>
              <a:rPr lang="en-US" sz="500" b="0" i="0" dirty="0" err="1">
                <a:solidFill>
                  <a:srgbClr val="000000"/>
                </a:solidFill>
                <a:effectLst/>
                <a:latin typeface="Open Sans" panose="020B0606030504020204" pitchFamily="34" charset="0"/>
              </a:rPr>
              <a:t>th</a:t>
            </a:r>
            <a:r>
              <a:rPr lang="en-US" sz="500" b="0" i="0" dirty="0">
                <a:solidFill>
                  <a:srgbClr val="000000"/>
                </a:solidFill>
                <a:effectLst/>
                <a:latin typeface="Open Sans" panose="020B0606030504020204" pitchFamily="34" charset="0"/>
              </a:rPr>
              <a:t> – 3:00 – 6:00 – SENIOR PREVIEW SHOW - ALL CAST/ALL CREWS/ORCHESTRA CALLED –</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4;00 SHOW</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 </a:t>
            </a:r>
            <a:br>
              <a:rPr lang="en-US" sz="500" b="0" i="0" dirty="0">
                <a:solidFill>
                  <a:srgbClr val="000000"/>
                </a:solidFill>
                <a:effectLst/>
                <a:latin typeface="Open Sans" panose="020B0606030504020204" pitchFamily="34" charset="0"/>
              </a:rPr>
            </a:br>
            <a:r>
              <a:rPr lang="en-US" sz="500" b="1" i="0" dirty="0">
                <a:solidFill>
                  <a:srgbClr val="000000"/>
                </a:solidFill>
                <a:effectLst/>
                <a:latin typeface="Open Sans" panose="020B0606030504020204" pitchFamily="34" charset="0"/>
              </a:rPr>
              <a:t>MAY</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1 </a:t>
            </a:r>
            <a:r>
              <a:rPr lang="en-US" sz="500" b="0" i="0" dirty="0" err="1">
                <a:solidFill>
                  <a:srgbClr val="000000"/>
                </a:solidFill>
                <a:effectLst/>
                <a:latin typeface="Open Sans" panose="020B0606030504020204" pitchFamily="34" charset="0"/>
              </a:rPr>
              <a:t>st</a:t>
            </a:r>
            <a:r>
              <a:rPr lang="en-US" sz="500" b="0" i="0" dirty="0">
                <a:solidFill>
                  <a:srgbClr val="000000"/>
                </a:solidFill>
                <a:effectLst/>
                <a:latin typeface="Open Sans" panose="020B0606030504020204" pitchFamily="34" charset="0"/>
              </a:rPr>
              <a:t> – 5:30 CALL – 7:00 SHOW - ALL CAST/ALL CREWS/ORCHESTRA CALLED</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2 ND - 5:30 CALL – 7:00 SHOW - ALL CAST/ALL CREWS/ORCHESTRA CALLED</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3 RD - 11:30 CALL – 1:00 SHOW – UNDERSTUDY SHOW - ALL CAST/ALL CREWS/ORCHESTRA CALLED</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3 RD – 5:30 CALL – 7:00 SHOW - ALL CAST/ALL CREWS/ORCHESTRA CALLED</a:t>
            </a:r>
            <a:br>
              <a:rPr lang="en-US" sz="500" b="0" i="0" dirty="0">
                <a:solidFill>
                  <a:srgbClr val="000000"/>
                </a:solidFill>
                <a:effectLst/>
                <a:latin typeface="Open Sans" panose="020B0606030504020204" pitchFamily="34" charset="0"/>
              </a:rPr>
            </a:br>
            <a:r>
              <a:rPr lang="en-US" sz="500" b="0" i="0" dirty="0">
                <a:solidFill>
                  <a:srgbClr val="000000"/>
                </a:solidFill>
                <a:effectLst/>
                <a:latin typeface="Open Sans" panose="020B0606030504020204" pitchFamily="34" charset="0"/>
              </a:rPr>
              <a:t>4 TH – 11:30 CALL – 1:00 SHOW - ALL CAST/ALL CREWS/ORCHESTRA CALLED</a:t>
            </a:r>
            <a:br>
              <a:rPr lang="en-US" sz="500" b="0" i="0" dirty="0">
                <a:solidFill>
                  <a:srgbClr val="000000"/>
                </a:solidFill>
                <a:effectLst/>
                <a:latin typeface="Open Sans" panose="020B0606030504020204" pitchFamily="34" charset="0"/>
              </a:rPr>
            </a:br>
            <a:endParaRPr lang="en-US" sz="5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98163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3">
          <a:extLst>
            <a:ext uri="{FF2B5EF4-FFF2-40B4-BE49-F238E27FC236}">
              <a16:creationId xmlns:a16="http://schemas.microsoft.com/office/drawing/2014/main" id="{9CF844E7-BAC9-751E-BB5B-4C262FB99D4D}"/>
            </a:ext>
          </a:extLst>
        </p:cNvPr>
        <p:cNvGrpSpPr/>
        <p:nvPr/>
      </p:nvGrpSpPr>
      <p:grpSpPr>
        <a:xfrm>
          <a:off x="0" y="0"/>
          <a:ext cx="0" cy="0"/>
          <a:chOff x="0" y="0"/>
          <a:chExt cx="0" cy="0"/>
        </a:xfrm>
      </p:grpSpPr>
      <p:sp>
        <p:nvSpPr>
          <p:cNvPr id="174" name="Google Shape;174;p29">
            <a:extLst>
              <a:ext uri="{FF2B5EF4-FFF2-40B4-BE49-F238E27FC236}">
                <a16:creationId xmlns:a16="http://schemas.microsoft.com/office/drawing/2014/main" id="{1267FECF-6218-AFA3-8E65-D8AB83C984E7}"/>
              </a:ext>
            </a:extLst>
          </p:cNvPr>
          <p:cNvSpPr txBox="1">
            <a:spLocks noGrp="1"/>
          </p:cNvSpPr>
          <p:nvPr>
            <p:ph type="ctrTitle"/>
          </p:nvPr>
        </p:nvSpPr>
        <p:spPr>
          <a:xfrm>
            <a:off x="311700" y="167025"/>
            <a:ext cx="8520600" cy="2022300"/>
          </a:xfrm>
          <a:prstGeom prst="rect">
            <a:avLst/>
          </a:prstGeom>
        </p:spPr>
        <p:txBody>
          <a:bodyPr spcFirstLastPara="1" wrap="square" lIns="91425" tIns="91425" rIns="91425" bIns="91425" anchor="t" anchorCtr="0">
            <a:noAutofit/>
          </a:bodyPr>
          <a:lstStyle/>
          <a:p>
            <a:pPr>
              <a:spcBef>
                <a:spcPts val="1500"/>
              </a:spcBef>
              <a:spcAft>
                <a:spcPts val="750"/>
              </a:spcAft>
            </a:pPr>
            <a:r>
              <a:rPr lang="en-US" sz="4000" b="0" i="0" dirty="0">
                <a:solidFill>
                  <a:srgbClr val="333333"/>
                </a:solidFill>
                <a:effectLst/>
                <a:latin typeface="Old Standard TT" panose="020F05020202040A0204" pitchFamily="34" charset="0"/>
              </a:rPr>
              <a:t>KNOW THE SCHEDULE!!!</a:t>
            </a:r>
            <a:br>
              <a:rPr lang="en-US" sz="4000" b="0" i="0" dirty="0">
                <a:solidFill>
                  <a:srgbClr val="333333"/>
                </a:solidFill>
                <a:effectLst/>
                <a:latin typeface="Old Standard TT" panose="020F05020202040A0204" pitchFamily="34" charset="0"/>
              </a:rPr>
            </a:br>
            <a:br>
              <a:rPr lang="en-US" sz="4000" b="0" i="0" dirty="0">
                <a:solidFill>
                  <a:srgbClr val="333333"/>
                </a:solidFill>
                <a:effectLst/>
                <a:latin typeface="Old Standard TT" panose="020F05020202040A0204" pitchFamily="34" charset="0"/>
              </a:rPr>
            </a:br>
            <a:r>
              <a:rPr lang="en-US" sz="4000" b="0" i="0" dirty="0">
                <a:solidFill>
                  <a:srgbClr val="333333"/>
                </a:solidFill>
                <a:effectLst/>
                <a:latin typeface="Old Standard TT" panose="020F05020202040A0204" pitchFamily="34" charset="0"/>
              </a:rPr>
              <a:t>CENTENNIALTHEATRE.ORG</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2711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ctrTitle"/>
          </p:nvPr>
        </p:nvSpPr>
        <p:spPr>
          <a:xfrm>
            <a:off x="311700" y="167025"/>
            <a:ext cx="8520600" cy="2022300"/>
          </a:xfrm>
          <a:prstGeom prst="rect">
            <a:avLst/>
          </a:prstGeom>
        </p:spPr>
        <p:txBody>
          <a:bodyPr spcFirstLastPara="1" wrap="square" lIns="91425" tIns="91425" rIns="91425" bIns="91425" anchor="t" anchorCtr="0">
            <a:noAutofit/>
          </a:bodyPr>
          <a:lstStyle/>
          <a:p>
            <a:pPr marL="0" marR="0">
              <a:spcBef>
                <a:spcPts val="0"/>
              </a:spcBef>
              <a:spcAft>
                <a:spcPts val="0"/>
              </a:spcAft>
            </a:pPr>
            <a:r>
              <a:rPr lang="en-US" sz="1200" b="1" u="sng" dirty="0">
                <a:latin typeface="Helvetica" pitchFamily="2" charset="0"/>
                <a:ea typeface="Calibri" panose="020F0502020204030204" pitchFamily="34" charset="0"/>
                <a:cs typeface="Times New Roman" panose="02020603050405020304" pitchFamily="18" charset="0"/>
              </a:rPr>
              <a:t>AUDITIONS FOR AF</a:t>
            </a:r>
            <a:br>
              <a:rPr lang="en-US" sz="1200" u="sng" dirty="0">
                <a:latin typeface="Helvetica" pitchFamily="2" charset="0"/>
                <a:ea typeface="Calibri" panose="020F0502020204030204" pitchFamily="34" charset="0"/>
                <a:cs typeface="Times New Roman" panose="02020603050405020304" pitchFamily="18" charset="0"/>
              </a:rPr>
            </a:br>
            <a:br>
              <a:rPr lang="en-US" sz="1200" dirty="0">
                <a:latin typeface="Helvetica" pitchFamily="2" charset="0"/>
                <a:ea typeface="Calibri" panose="020F0502020204030204" pitchFamily="34" charset="0"/>
                <a:cs typeface="Times New Roman" panose="02020603050405020304" pitchFamily="18" charset="0"/>
              </a:rPr>
            </a:br>
            <a:r>
              <a:rPr lang="en-US" sz="1200" dirty="0">
                <a:latin typeface="Helvetica" pitchFamily="2" charset="0"/>
                <a:ea typeface="Calibri" panose="020F0502020204030204" pitchFamily="34" charset="0"/>
                <a:cs typeface="Times New Roman" panose="02020603050405020304" pitchFamily="18" charset="0"/>
              </a:rPr>
              <a:t>PAPER COPIES OF THE MUSIC FOR THE AUDITION IS HERE – TAKE WITH YOU</a:t>
            </a:r>
            <a:br>
              <a:rPr lang="en-US" sz="1200" dirty="0">
                <a:latin typeface="Helvetica" pitchFamily="2" charset="0"/>
                <a:ea typeface="Calibri" panose="020F0502020204030204" pitchFamily="34" charset="0"/>
                <a:cs typeface="Times New Roman" panose="02020603050405020304" pitchFamily="18" charset="0"/>
              </a:rPr>
            </a:br>
            <a:br>
              <a:rPr lang="en-US" sz="1200" dirty="0">
                <a:latin typeface="Helvetica" pitchFamily="2" charset="0"/>
                <a:ea typeface="Calibri" panose="020F0502020204030204" pitchFamily="34" charset="0"/>
                <a:cs typeface="Times New Roman" panose="02020603050405020304" pitchFamily="18" charset="0"/>
              </a:rPr>
            </a:br>
            <a:r>
              <a:rPr lang="en-US" sz="1200" dirty="0">
                <a:latin typeface="Helvetica" pitchFamily="2" charset="0"/>
                <a:ea typeface="Calibri" panose="020F0502020204030204" pitchFamily="34" charset="0"/>
                <a:cs typeface="Times New Roman" panose="02020603050405020304" pitchFamily="18" charset="0"/>
              </a:rPr>
              <a:t>KNOW THE MUSIC BEFORE THE AUDITION</a:t>
            </a:r>
            <a:br>
              <a:rPr lang="en-US" sz="1200" dirty="0">
                <a:latin typeface="Helvetica" pitchFamily="2" charset="0"/>
                <a:ea typeface="Calibri" panose="020F0502020204030204" pitchFamily="34" charset="0"/>
                <a:cs typeface="Times New Roman" panose="02020603050405020304" pitchFamily="18" charset="0"/>
              </a:rPr>
            </a:br>
            <a:br>
              <a:rPr lang="en-US" sz="1200" dirty="0">
                <a:latin typeface="Helvetica" pitchFamily="2" charset="0"/>
                <a:ea typeface="Calibri" panose="020F0502020204030204" pitchFamily="34" charset="0"/>
                <a:cs typeface="Times New Roman" panose="02020603050405020304" pitchFamily="18" charset="0"/>
              </a:rPr>
            </a:br>
            <a:r>
              <a:rPr lang="en-US" sz="1200" dirty="0">
                <a:latin typeface="Helvetica" pitchFamily="2" charset="0"/>
                <a:ea typeface="Calibri" panose="020F0502020204030204" pitchFamily="34" charset="0"/>
                <a:cs typeface="Times New Roman" panose="02020603050405020304" pitchFamily="18" charset="0"/>
              </a:rPr>
              <a:t>YOU CAN AUDITION WITH SCRIPT/MUSIC IN HAND – BUT THE MORE FAMILIAR YOU ARE THE BETTER</a:t>
            </a:r>
            <a:br>
              <a:rPr lang="en-US" sz="1200" dirty="0">
                <a:latin typeface="Helvetica" pitchFamily="2" charset="0"/>
                <a:ea typeface="Calibri" panose="020F0502020204030204" pitchFamily="34" charset="0"/>
                <a:cs typeface="Times New Roman" panose="02020603050405020304" pitchFamily="18" charset="0"/>
              </a:rPr>
            </a:br>
            <a:br>
              <a:rPr lang="en-US" sz="1200" dirty="0">
                <a:latin typeface="Helvetica" pitchFamily="2" charset="0"/>
                <a:ea typeface="Calibri" panose="020F0502020204030204" pitchFamily="34" charset="0"/>
                <a:cs typeface="Times New Roman" panose="02020603050405020304" pitchFamily="18" charset="0"/>
              </a:rPr>
            </a:br>
            <a:r>
              <a:rPr lang="en-US" sz="1200" dirty="0">
                <a:latin typeface="Helvetica" pitchFamily="2" charset="0"/>
                <a:ea typeface="Calibri" panose="020F0502020204030204" pitchFamily="34" charset="0"/>
                <a:cs typeface="Times New Roman" panose="02020603050405020304" pitchFamily="18" charset="0"/>
              </a:rPr>
              <a:t>SIDES FOR THE SECOND AUDITION WILL BE POSTED AFTER FIRST DAY OF AUDITIONS</a:t>
            </a:r>
            <a:br>
              <a:rPr lang="en-US" sz="1200" dirty="0">
                <a:latin typeface="Helvetica" pitchFamily="2" charset="0"/>
                <a:ea typeface="Calibri" panose="020F0502020204030204" pitchFamily="34" charset="0"/>
                <a:cs typeface="Times New Roman" panose="02020603050405020304" pitchFamily="18" charset="0"/>
              </a:rPr>
            </a:br>
            <a:br>
              <a:rPr lang="en-US" sz="1200" dirty="0">
                <a:latin typeface="Helvetica" pitchFamily="2" charset="0"/>
                <a:ea typeface="Calibri" panose="020F0502020204030204" pitchFamily="34" charset="0"/>
                <a:cs typeface="Times New Roman" panose="02020603050405020304" pitchFamily="18" charset="0"/>
              </a:rPr>
            </a:br>
            <a:r>
              <a:rPr lang="en-US" sz="1200" dirty="0">
                <a:latin typeface="Helvetica" pitchFamily="2" charset="0"/>
                <a:ea typeface="Calibri" panose="020F0502020204030204" pitchFamily="34" charset="0"/>
                <a:cs typeface="Times New Roman" panose="02020603050405020304" pitchFamily="18" charset="0"/>
              </a:rPr>
              <a:t>KNOW THE SIDES BEFORE THE AUDITION</a:t>
            </a:r>
            <a:br>
              <a:rPr lang="en-US" sz="1200" dirty="0">
                <a:latin typeface="Helvetica" pitchFamily="2" charset="0"/>
                <a:ea typeface="Calibri" panose="020F0502020204030204" pitchFamily="34" charset="0"/>
                <a:cs typeface="Times New Roman" panose="02020603050405020304" pitchFamily="18" charset="0"/>
              </a:rPr>
            </a:br>
            <a:br>
              <a:rPr lang="en-US" sz="1200" dirty="0">
                <a:latin typeface="Helvetica" pitchFamily="2" charset="0"/>
                <a:ea typeface="Calibri" panose="020F0502020204030204" pitchFamily="34" charset="0"/>
                <a:cs typeface="Times New Roman" panose="02020603050405020304" pitchFamily="18" charset="0"/>
              </a:rPr>
            </a:br>
            <a:r>
              <a:rPr lang="en-US" sz="1200" dirty="0">
                <a:latin typeface="Helvetica" pitchFamily="2" charset="0"/>
                <a:ea typeface="Calibri" panose="020F0502020204030204" pitchFamily="34" charset="0"/>
                <a:cs typeface="Times New Roman" panose="02020603050405020304" pitchFamily="18" charset="0"/>
              </a:rPr>
              <a:t>YOU CAN AUDITION WITH SCRIPT/MUSIC IN HAND – BUT THE MORE FAMILIAR YOU ARE THE BETTER</a:t>
            </a:r>
            <a:br>
              <a:rPr lang="en-US" sz="1200" dirty="0">
                <a:latin typeface="Helvetica" pitchFamily="2" charset="0"/>
                <a:ea typeface="Calibri" panose="020F0502020204030204" pitchFamily="34" charset="0"/>
                <a:cs typeface="Times New Roman" panose="02020603050405020304" pitchFamily="18" charset="0"/>
              </a:rPr>
            </a:br>
            <a:br>
              <a:rPr lang="en-US" sz="1200" dirty="0">
                <a:latin typeface="Helvetica" pitchFamily="2" charset="0"/>
                <a:ea typeface="Calibri" panose="020F0502020204030204" pitchFamily="34" charset="0"/>
                <a:cs typeface="Times New Roman" panose="02020603050405020304" pitchFamily="18" charset="0"/>
              </a:rPr>
            </a:br>
            <a:r>
              <a:rPr lang="en-US" sz="1200" dirty="0">
                <a:latin typeface="Helvetica" pitchFamily="2" charset="0"/>
                <a:ea typeface="Calibri" panose="020F0502020204030204" pitchFamily="34" charset="0"/>
                <a:cs typeface="Times New Roman" panose="02020603050405020304" pitchFamily="18" charset="0"/>
              </a:rPr>
              <a:t>WE WILL HAVE PAPER COPIES OF THE SIDES AND MUSIC AT AUDITIONS</a:t>
            </a:r>
            <a:br>
              <a:rPr lang="en-US" sz="1200" dirty="0">
                <a:latin typeface="Helvetica" pitchFamily="2" charset="0"/>
                <a:ea typeface="Calibri" panose="020F0502020204030204" pitchFamily="34" charset="0"/>
                <a:cs typeface="Times New Roman" panose="02020603050405020304" pitchFamily="18" charset="0"/>
              </a:rPr>
            </a:br>
            <a:br>
              <a:rPr lang="en-US" sz="1200" dirty="0">
                <a:latin typeface="Helvetica" pitchFamily="2" charset="0"/>
                <a:ea typeface="Calibri" panose="020F0502020204030204" pitchFamily="34" charset="0"/>
                <a:cs typeface="Times New Roman" panose="02020603050405020304" pitchFamily="18" charset="0"/>
              </a:rPr>
            </a:br>
            <a:r>
              <a:rPr lang="en-US" sz="1200" dirty="0">
                <a:latin typeface="Helvetica" pitchFamily="2" charset="0"/>
                <a:ea typeface="Calibri" panose="020F0502020204030204" pitchFamily="34" charset="0"/>
                <a:cs typeface="Times New Roman" panose="02020603050405020304" pitchFamily="18" charset="0"/>
              </a:rPr>
              <a:t>EXPECT TO BE HERE THE ENTIRE TIME OF AUDITIONS</a:t>
            </a:r>
            <a:br>
              <a:rPr lang="en-US" sz="1200" dirty="0">
                <a:latin typeface="Helvetica" pitchFamily="2" charset="0"/>
                <a:ea typeface="Calibri" panose="020F0502020204030204" pitchFamily="34" charset="0"/>
                <a:cs typeface="Times New Roman" panose="02020603050405020304" pitchFamily="18" charset="0"/>
              </a:rPr>
            </a:br>
            <a:br>
              <a:rPr lang="en-US" sz="1200" dirty="0">
                <a:latin typeface="Helvetica" pitchFamily="2" charset="0"/>
                <a:ea typeface="Calibri" panose="020F0502020204030204" pitchFamily="34" charset="0"/>
                <a:cs typeface="Times New Roman" panose="02020603050405020304" pitchFamily="18" charset="0"/>
              </a:rPr>
            </a:br>
            <a:r>
              <a:rPr lang="en-US" sz="1200" dirty="0">
                <a:latin typeface="Helvetica" pitchFamily="2" charset="0"/>
                <a:ea typeface="Calibri" panose="020F0502020204030204" pitchFamily="34" charset="0"/>
                <a:cs typeface="Times New Roman" panose="02020603050405020304" pitchFamily="18" charset="0"/>
              </a:rPr>
              <a:t>IF YOU ARE RELEASED IT DOESN’T MEAN ANYTHING</a:t>
            </a:r>
            <a:br>
              <a:rPr lang="en-US" sz="1200" dirty="0">
                <a:latin typeface="Helvetica" pitchFamily="2" charset="0"/>
                <a:ea typeface="Calibri" panose="020F0502020204030204" pitchFamily="34" charset="0"/>
                <a:cs typeface="Times New Roman" panose="02020603050405020304" pitchFamily="18" charset="0"/>
              </a:rPr>
            </a:br>
            <a:br>
              <a:rPr lang="en-US" sz="1200" dirty="0">
                <a:latin typeface="Helvetica" pitchFamily="2" charset="0"/>
                <a:ea typeface="Calibri" panose="020F0502020204030204" pitchFamily="34" charset="0"/>
                <a:cs typeface="Times New Roman" panose="02020603050405020304" pitchFamily="18" charset="0"/>
              </a:rPr>
            </a:br>
            <a:r>
              <a:rPr lang="en-US" sz="1200" dirty="0">
                <a:latin typeface="Helvetica" pitchFamily="2" charset="0"/>
                <a:ea typeface="Calibri" panose="020F0502020204030204" pitchFamily="34" charset="0"/>
                <a:cs typeface="Times New Roman" panose="02020603050405020304" pitchFamily="18" charset="0"/>
              </a:rPr>
              <a:t>IF YOU ARE ASKED TO STAY AND READ AGAIN IT DOESN’T MEAN ANYTHING</a:t>
            </a:r>
            <a:br>
              <a:rPr lang="en-US" sz="1200" dirty="0">
                <a:latin typeface="Helvetica" pitchFamily="2" charset="0"/>
                <a:ea typeface="Calibri" panose="020F0502020204030204" pitchFamily="34" charset="0"/>
                <a:cs typeface="Times New Roman" panose="02020603050405020304" pitchFamily="18" charset="0"/>
              </a:rPr>
            </a:br>
            <a:br>
              <a:rPr lang="en-US" sz="1200" dirty="0">
                <a:latin typeface="Helvetica" pitchFamily="2" charset="0"/>
                <a:ea typeface="Calibri" panose="020F0502020204030204" pitchFamily="34" charset="0"/>
                <a:cs typeface="Times New Roman" panose="02020603050405020304" pitchFamily="18" charset="0"/>
              </a:rPr>
            </a:br>
            <a:r>
              <a:rPr lang="en-US" sz="1200" dirty="0">
                <a:latin typeface="Helvetica" pitchFamily="2" charset="0"/>
                <a:ea typeface="Calibri" panose="020F0502020204030204" pitchFamily="34" charset="0"/>
                <a:cs typeface="Times New Roman" panose="02020603050405020304" pitchFamily="18" charset="0"/>
              </a:rPr>
              <a:t>POSTING OF CAST WILL BE ONLINE ON JANUARY 3</a:t>
            </a:r>
            <a:r>
              <a:rPr lang="en-US" sz="1200" baseline="30000" dirty="0">
                <a:latin typeface="Helvetica" pitchFamily="2" charset="0"/>
                <a:ea typeface="Calibri" panose="020F0502020204030204" pitchFamily="34" charset="0"/>
                <a:cs typeface="Times New Roman" panose="02020603050405020304" pitchFamily="18" charset="0"/>
              </a:rPr>
              <a:t>rd</a:t>
            </a:r>
            <a:r>
              <a:rPr lang="en-US" sz="1200" dirty="0">
                <a:latin typeface="Helvetica" pitchFamily="2" charset="0"/>
                <a:ea typeface="Calibri" panose="020F0502020204030204" pitchFamily="34" charset="0"/>
                <a:cs typeface="Times New Roman" panose="02020603050405020304" pitchFamily="18" charset="0"/>
              </a:rPr>
              <a:t> and posted on the PAC Door at 3:00</a:t>
            </a:r>
            <a:br>
              <a:rPr lang="en-US" sz="1200" dirty="0">
                <a:latin typeface="Helvetica" pitchFamily="2" charset="0"/>
                <a:ea typeface="Calibri" panose="020F0502020204030204" pitchFamily="34" charset="0"/>
                <a:cs typeface="Times New Roman" panose="02020603050405020304" pitchFamily="18" charset="0"/>
              </a:rPr>
            </a:br>
            <a:br>
              <a:rPr lang="en-US" sz="1200" dirty="0">
                <a:latin typeface="Helvetica" pitchFamily="2" charset="0"/>
                <a:ea typeface="Calibri" panose="020F0502020204030204" pitchFamily="34" charset="0"/>
                <a:cs typeface="Times New Roman" panose="02020603050405020304" pitchFamily="18" charset="0"/>
              </a:rPr>
            </a:b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16610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A9283-3446-7C8D-1D5C-E5D314F6E1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E10F69-12C3-A3B5-CFE0-F0EFE6B74B50}"/>
              </a:ext>
            </a:extLst>
          </p:cNvPr>
          <p:cNvSpPr>
            <a:spLocks noGrp="1"/>
          </p:cNvSpPr>
          <p:nvPr>
            <p:ph type="title"/>
          </p:nvPr>
        </p:nvSpPr>
        <p:spPr>
          <a:xfrm>
            <a:off x="418025" y="2246543"/>
            <a:ext cx="8520600" cy="841800"/>
          </a:xfrm>
        </p:spPr>
        <p:txBody>
          <a:bodyPr>
            <a:noAutofit/>
          </a:bodyPr>
          <a:lstStyle/>
          <a:p>
            <a:pPr algn="l"/>
            <a:r>
              <a:rPr lang="en-US" sz="2000" dirty="0">
                <a:latin typeface="Helvetica Neue" panose="02000503000000020004" pitchFamily="2" charset="0"/>
              </a:rPr>
              <a:t>There will be cuts- not everybody is guaranteed a role in this production.</a:t>
            </a:r>
            <a:br>
              <a:rPr lang="en-US" sz="2000" dirty="0">
                <a:latin typeface="Helvetica Neue" panose="02000503000000020004" pitchFamily="2" charset="0"/>
              </a:rPr>
            </a:br>
            <a:r>
              <a:rPr lang="en-US" sz="2000" dirty="0">
                <a:latin typeface="Helvetica Neue" panose="02000503000000020004" pitchFamily="2" charset="0"/>
              </a:rPr>
              <a:t>  </a:t>
            </a:r>
            <a:br>
              <a:rPr lang="en-US" sz="2000" dirty="0">
                <a:latin typeface="Helvetica Neue" panose="02000503000000020004" pitchFamily="2" charset="0"/>
              </a:rPr>
            </a:br>
            <a:r>
              <a:rPr lang="en-US" sz="2000" dirty="0">
                <a:latin typeface="Helvetica Neue" panose="02000503000000020004" pitchFamily="2" charset="0"/>
              </a:rPr>
              <a:t>It is a large cast with a lot of roles, but we cannot accommodate casting everyone that auditions.  </a:t>
            </a:r>
            <a:br>
              <a:rPr lang="en-US" sz="2000" dirty="0">
                <a:latin typeface="Helvetica Neue" panose="02000503000000020004" pitchFamily="2" charset="0"/>
              </a:rPr>
            </a:br>
            <a:br>
              <a:rPr lang="en-US" sz="2000" dirty="0">
                <a:latin typeface="Helvetica Neue" panose="02000503000000020004" pitchFamily="2" charset="0"/>
              </a:rPr>
            </a:br>
            <a:r>
              <a:rPr lang="en-US" sz="2000" dirty="0">
                <a:latin typeface="Helvetica Neue" panose="02000503000000020004" pitchFamily="2" charset="0"/>
              </a:rPr>
              <a:t>IF YOU DO NOT GET CAST, AND WANT TO BE ON A CREW, YOU WILL GO ON THE WAITLIST FOR CREW OPENINGS</a:t>
            </a:r>
            <a:br>
              <a:rPr lang="en-US" sz="2000" dirty="0">
                <a:latin typeface="Helvetica Neue" panose="02000503000000020004" pitchFamily="2" charset="0"/>
              </a:rPr>
            </a:br>
            <a:br>
              <a:rPr lang="en-US" sz="2000" dirty="0">
                <a:latin typeface="Helvetica Neue" panose="02000503000000020004" pitchFamily="2" charset="0"/>
              </a:rPr>
            </a:br>
            <a:br>
              <a:rPr lang="en-US" sz="2000" dirty="0">
                <a:latin typeface="Helvetica Neue" panose="02000503000000020004" pitchFamily="2" charset="0"/>
              </a:rPr>
            </a:br>
            <a:endParaRPr lang="en-US" sz="2000" dirty="0">
              <a:effectLst/>
              <a:latin typeface="Helvetica Neue" panose="02000503000000020004" pitchFamily="2" charset="0"/>
            </a:endParaRPr>
          </a:p>
        </p:txBody>
      </p:sp>
    </p:spTree>
    <p:extLst>
      <p:ext uri="{BB962C8B-B14F-4D97-AF65-F5344CB8AC3E}">
        <p14:creationId xmlns:p14="http://schemas.microsoft.com/office/powerpoint/2010/main" val="684681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B7612-33F4-FE30-64CF-1472294657EE}"/>
              </a:ext>
            </a:extLst>
          </p:cNvPr>
          <p:cNvSpPr>
            <a:spLocks noGrp="1"/>
          </p:cNvSpPr>
          <p:nvPr>
            <p:ph type="title"/>
          </p:nvPr>
        </p:nvSpPr>
        <p:spPr>
          <a:xfrm>
            <a:off x="427963" y="740465"/>
            <a:ext cx="8520600" cy="4263887"/>
          </a:xfrm>
        </p:spPr>
        <p:txBody>
          <a:bodyPr>
            <a:noAutofit/>
          </a:bodyPr>
          <a:lstStyle/>
          <a:p>
            <a:pPr algn="l"/>
            <a:r>
              <a:rPr lang="en-US" sz="1600" b="1" u="sng" dirty="0">
                <a:latin typeface="Helvetica Neue" panose="02000503000000020004" pitchFamily="2" charset="0"/>
              </a:rPr>
              <a:t>Casting will be based on </a:t>
            </a:r>
            <a:br>
              <a:rPr lang="en-US" sz="1600" dirty="0">
                <a:latin typeface="Helvetica Neue" panose="02000503000000020004" pitchFamily="2" charset="0"/>
              </a:rPr>
            </a:br>
            <a:r>
              <a:rPr lang="en-US" sz="1600" b="1" dirty="0">
                <a:latin typeface="Helvetica Neue" panose="02000503000000020004" pitchFamily="2" charset="0"/>
              </a:rPr>
              <a:t>SINGING </a:t>
            </a:r>
            <a:br>
              <a:rPr lang="en-US" sz="1600" b="1" dirty="0">
                <a:latin typeface="Helvetica Neue" panose="02000503000000020004" pitchFamily="2" charset="0"/>
              </a:rPr>
            </a:br>
            <a:r>
              <a:rPr lang="en-US" sz="1600" dirty="0">
                <a:latin typeface="Helvetica Neue" panose="02000503000000020004" pitchFamily="2" charset="0"/>
              </a:rPr>
              <a:t>Ability to sing and have a singing voice in the right range for the music of that character.</a:t>
            </a:r>
            <a:br>
              <a:rPr lang="en-US" sz="1600" dirty="0">
                <a:latin typeface="Helvetica Neue" panose="02000503000000020004" pitchFamily="2" charset="0"/>
              </a:rPr>
            </a:br>
            <a:br>
              <a:rPr lang="en-US" sz="1600" dirty="0">
                <a:latin typeface="Helvetica Neue" panose="02000503000000020004" pitchFamily="2" charset="0"/>
              </a:rPr>
            </a:br>
            <a:r>
              <a:rPr lang="en-US" sz="1600" b="1" dirty="0">
                <a:latin typeface="Helvetica Neue" panose="02000503000000020004" pitchFamily="2" charset="0"/>
              </a:rPr>
              <a:t>PAST TRACK RECORD IN OTHER SHOWS </a:t>
            </a:r>
            <a:r>
              <a:rPr lang="en-US" sz="1600" dirty="0">
                <a:latin typeface="Helvetica Neue" panose="02000503000000020004" pitchFamily="2" charset="0"/>
              </a:rPr>
              <a:t>– </a:t>
            </a:r>
            <a:br>
              <a:rPr lang="en-US" sz="1600" dirty="0">
                <a:latin typeface="Helvetica Neue" panose="02000503000000020004" pitchFamily="2" charset="0"/>
              </a:rPr>
            </a:br>
            <a:r>
              <a:rPr lang="en-US" sz="1600" dirty="0">
                <a:latin typeface="Helvetica Neue" panose="02000503000000020004" pitchFamily="2" charset="0"/>
              </a:rPr>
              <a:t>	*Showing up on time</a:t>
            </a:r>
            <a:br>
              <a:rPr lang="en-US" sz="1600" dirty="0">
                <a:latin typeface="Helvetica Neue" panose="02000503000000020004" pitchFamily="2" charset="0"/>
              </a:rPr>
            </a:br>
            <a:r>
              <a:rPr lang="en-US" sz="1600" dirty="0">
                <a:latin typeface="Helvetica Neue" panose="02000503000000020004" pitchFamily="2" charset="0"/>
              </a:rPr>
              <a:t>	*Knowing the schedule</a:t>
            </a:r>
            <a:br>
              <a:rPr lang="en-US" sz="1600" dirty="0">
                <a:latin typeface="Helvetica Neue" panose="02000503000000020004" pitchFamily="2" charset="0"/>
              </a:rPr>
            </a:br>
            <a:r>
              <a:rPr lang="en-US" sz="1600" dirty="0">
                <a:latin typeface="Helvetica Neue" panose="02000503000000020004" pitchFamily="2" charset="0"/>
              </a:rPr>
              <a:t>	*Coming prepared</a:t>
            </a:r>
            <a:br>
              <a:rPr lang="en-US" sz="1600" dirty="0">
                <a:latin typeface="Helvetica Neue" panose="02000503000000020004" pitchFamily="2" charset="0"/>
              </a:rPr>
            </a:br>
            <a:r>
              <a:rPr lang="en-US" sz="1600" dirty="0">
                <a:latin typeface="Helvetica Neue" panose="02000503000000020004" pitchFamily="2" charset="0"/>
              </a:rPr>
              <a:t>	*Working hard – putting in extra effort</a:t>
            </a:r>
            <a:br>
              <a:rPr lang="en-US" sz="1600" dirty="0">
                <a:latin typeface="Helvetica Neue" panose="02000503000000020004" pitchFamily="2" charset="0"/>
              </a:rPr>
            </a:br>
            <a:r>
              <a:rPr lang="en-US" sz="1600" dirty="0">
                <a:latin typeface="Helvetica Neue" panose="02000503000000020004" pitchFamily="2" charset="0"/>
              </a:rPr>
              <a:t>	*Your respect for others in the cast/crew/production team</a:t>
            </a:r>
            <a:br>
              <a:rPr lang="en-US" sz="1600" dirty="0">
                <a:latin typeface="Helvetica Neue" panose="02000503000000020004" pitchFamily="2" charset="0"/>
              </a:rPr>
            </a:br>
            <a:br>
              <a:rPr lang="en-US" sz="1600" dirty="0">
                <a:latin typeface="Helvetica Neue" panose="02000503000000020004" pitchFamily="2" charset="0"/>
              </a:rPr>
            </a:br>
            <a:r>
              <a:rPr lang="en-US" sz="1600" b="1" dirty="0">
                <a:latin typeface="Helvetica Neue" panose="02000503000000020004" pitchFamily="2" charset="0"/>
              </a:rPr>
              <a:t>ACTING ABILITY </a:t>
            </a:r>
            <a:r>
              <a:rPr lang="en-US" sz="1600" dirty="0">
                <a:latin typeface="Helvetica Neue" panose="02000503000000020004" pitchFamily="2" charset="0"/>
              </a:rPr>
              <a:t>– IF YOUR SKILLSET MATCHES THE ROLE</a:t>
            </a:r>
            <a:br>
              <a:rPr lang="en-US" sz="1600" dirty="0">
                <a:latin typeface="Helvetica Neue" panose="02000503000000020004" pitchFamily="2" charset="0"/>
              </a:rPr>
            </a:br>
            <a:br>
              <a:rPr lang="en-US" sz="1600" dirty="0">
                <a:latin typeface="Helvetica Neue" panose="02000503000000020004" pitchFamily="2" charset="0"/>
              </a:rPr>
            </a:br>
            <a:r>
              <a:rPr lang="en-US" sz="1600" b="1" dirty="0">
                <a:latin typeface="Helvetica Neue" panose="02000503000000020004" pitchFamily="2" charset="0"/>
              </a:rPr>
              <a:t>MOVEMENT ABILITY </a:t>
            </a:r>
            <a:r>
              <a:rPr lang="en-US" sz="1600" dirty="0">
                <a:latin typeface="Helvetica Neue" panose="02000503000000020004" pitchFamily="2" charset="0"/>
              </a:rPr>
              <a:t>-  BOTH BODY AND FACE </a:t>
            </a:r>
            <a:br>
              <a:rPr lang="en-US" sz="1600" dirty="0">
                <a:latin typeface="Helvetica Neue" panose="02000503000000020004" pitchFamily="2" charset="0"/>
              </a:rPr>
            </a:br>
            <a:br>
              <a:rPr lang="en-US" sz="1600" dirty="0">
                <a:latin typeface="Helvetica Neue" panose="02000503000000020004" pitchFamily="2" charset="0"/>
              </a:rPr>
            </a:br>
            <a:r>
              <a:rPr lang="en-US" sz="1600" b="1" dirty="0">
                <a:latin typeface="Helvetica Neue" panose="02000503000000020004" pitchFamily="2" charset="0"/>
              </a:rPr>
              <a:t>*</a:t>
            </a:r>
            <a:r>
              <a:rPr lang="en-US" sz="1600" b="1" dirty="0" err="1">
                <a:latin typeface="Helvetica Neue" panose="02000503000000020004" pitchFamily="2" charset="0"/>
              </a:rPr>
              <a:t>Upperclass</a:t>
            </a:r>
            <a:r>
              <a:rPr lang="en-US" sz="1600" b="1" dirty="0">
                <a:latin typeface="Helvetica Neue" panose="02000503000000020004" pitchFamily="2" charset="0"/>
              </a:rPr>
              <a:t> down, priority </a:t>
            </a:r>
            <a:br>
              <a:rPr lang="en-US" sz="1600" dirty="0">
                <a:latin typeface="Helvetica Neue" panose="02000503000000020004" pitchFamily="2" charset="0"/>
              </a:rPr>
            </a:br>
            <a:r>
              <a:rPr lang="en-US" sz="1600" dirty="0">
                <a:latin typeface="Helvetica Neue" panose="02000503000000020004" pitchFamily="2" charset="0"/>
              </a:rPr>
              <a:t>(</a:t>
            </a:r>
            <a:r>
              <a:rPr lang="en-US" sz="1600" i="1" dirty="0">
                <a:latin typeface="Helvetica Neue" panose="02000503000000020004" pitchFamily="2" charset="0"/>
              </a:rPr>
              <a:t>If there are two or more actors that fit a role, we will cast based on year in school from Seniors on down.  If there is only one person that is right for a role, and they are a freshman we will cast them in that role.  We will not cast a </a:t>
            </a:r>
            <a:r>
              <a:rPr lang="en-US" sz="1600" i="1" dirty="0" err="1">
                <a:latin typeface="Helvetica Neue" panose="02000503000000020004" pitchFamily="2" charset="0"/>
              </a:rPr>
              <a:t>upperclass</a:t>
            </a:r>
            <a:r>
              <a:rPr lang="en-US" sz="1600" i="1" dirty="0">
                <a:latin typeface="Helvetica Neue" panose="02000503000000020004" pitchFamily="2" charset="0"/>
              </a:rPr>
              <a:t> student in a role just because they are in an </a:t>
            </a:r>
            <a:r>
              <a:rPr lang="en-US" sz="1600" i="1" dirty="0" err="1">
                <a:latin typeface="Helvetica Neue" panose="02000503000000020004" pitchFamily="2" charset="0"/>
              </a:rPr>
              <a:t>upperclass</a:t>
            </a:r>
            <a:r>
              <a:rPr lang="en-US" sz="1600" i="1" dirty="0">
                <a:latin typeface="Helvetica Neue" panose="02000503000000020004" pitchFamily="2" charset="0"/>
              </a:rPr>
              <a:t> if they are not right for the role)</a:t>
            </a:r>
            <a:br>
              <a:rPr lang="en-US" sz="1600" i="1" dirty="0">
                <a:latin typeface="Helvetica Neue" panose="02000503000000020004" pitchFamily="2" charset="0"/>
              </a:rPr>
            </a:br>
            <a:br>
              <a:rPr lang="en-US" sz="1600" dirty="0">
                <a:latin typeface="Helvetica Neue" panose="02000503000000020004" pitchFamily="2" charset="0"/>
              </a:rPr>
            </a:br>
            <a:br>
              <a:rPr lang="en-US" sz="1600" dirty="0">
                <a:latin typeface="Helvetica Neue" panose="02000503000000020004" pitchFamily="2" charset="0"/>
              </a:rPr>
            </a:br>
            <a:endParaRPr lang="en-US" sz="1600" dirty="0">
              <a:effectLst/>
              <a:latin typeface="Helvetica Neue" panose="02000503000000020004" pitchFamily="2" charset="0"/>
            </a:endParaRPr>
          </a:p>
        </p:txBody>
      </p:sp>
    </p:spTree>
    <p:extLst>
      <p:ext uri="{BB962C8B-B14F-4D97-AF65-F5344CB8AC3E}">
        <p14:creationId xmlns:p14="http://schemas.microsoft.com/office/powerpoint/2010/main" val="2098008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body" idx="2"/>
          </p:nvPr>
        </p:nvSpPr>
        <p:spPr>
          <a:xfrm>
            <a:off x="5772925" y="1417500"/>
            <a:ext cx="2375400" cy="2308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solidFill>
                <a:schemeClr val="dk1"/>
              </a:solidFill>
            </a:endParaRPr>
          </a:p>
          <a:p>
            <a:pPr marL="0" lvl="0" indent="0" algn="l" rtl="0">
              <a:spcBef>
                <a:spcPts val="1200"/>
              </a:spcBef>
              <a:spcAft>
                <a:spcPts val="1200"/>
              </a:spcAft>
              <a:buNone/>
            </a:pPr>
            <a:endParaRPr/>
          </a:p>
        </p:txBody>
      </p:sp>
      <p:pic>
        <p:nvPicPr>
          <p:cNvPr id="88" name="Google Shape;88;p18"/>
          <p:cNvPicPr preferRelativeResize="0"/>
          <p:nvPr/>
        </p:nvPicPr>
        <p:blipFill>
          <a:blip r:embed="rId3">
            <a:alphaModFix/>
          </a:blip>
          <a:stretch>
            <a:fillRect/>
          </a:stretch>
        </p:blipFill>
        <p:spPr>
          <a:xfrm>
            <a:off x="0" y="0"/>
            <a:ext cx="9144000" cy="5671073"/>
          </a:xfrm>
          <a:prstGeom prst="rect">
            <a:avLst/>
          </a:prstGeom>
          <a:noFill/>
          <a:ln>
            <a:noFill/>
          </a:ln>
        </p:spPr>
      </p:pic>
      <p:sp>
        <p:nvSpPr>
          <p:cNvPr id="89" name="Google Shape;89;p18"/>
          <p:cNvSpPr txBox="1"/>
          <p:nvPr/>
        </p:nvSpPr>
        <p:spPr>
          <a:xfrm>
            <a:off x="219900" y="75020"/>
            <a:ext cx="8704200" cy="775567"/>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n" sz="1600" dirty="0">
                <a:latin typeface="Old Standard TT"/>
                <a:ea typeface="Old Standard TT"/>
                <a:cs typeface="Old Standard TT"/>
                <a:sym typeface="Old Standard TT"/>
              </a:rPr>
              <a:t>Centennial Theatre is Directed and Produced by….</a:t>
            </a:r>
            <a:endParaRPr sz="1600" dirty="0">
              <a:latin typeface="Old Standard TT"/>
              <a:ea typeface="Old Standard TT"/>
              <a:cs typeface="Old Standard TT"/>
              <a:sym typeface="Old Standard TT"/>
            </a:endParaRPr>
          </a:p>
        </p:txBody>
      </p:sp>
      <p:sp>
        <p:nvSpPr>
          <p:cNvPr id="3" name="TextBox 2">
            <a:extLst>
              <a:ext uri="{FF2B5EF4-FFF2-40B4-BE49-F238E27FC236}">
                <a16:creationId xmlns:a16="http://schemas.microsoft.com/office/drawing/2014/main" id="{5D7492AC-0FF2-3F57-4EA3-991EAD431322}"/>
              </a:ext>
            </a:extLst>
          </p:cNvPr>
          <p:cNvSpPr txBox="1"/>
          <p:nvPr/>
        </p:nvSpPr>
        <p:spPr>
          <a:xfrm>
            <a:off x="6613721" y="850587"/>
            <a:ext cx="1878321" cy="2031325"/>
          </a:xfrm>
          <a:prstGeom prst="rect">
            <a:avLst/>
          </a:prstGeom>
          <a:noFill/>
          <a:ln>
            <a:solidFill>
              <a:schemeClr val="tx1"/>
            </a:solidFill>
          </a:ln>
        </p:spPr>
        <p:txBody>
          <a:bodyPr wrap="square">
            <a:spAutoFit/>
          </a:bodyPr>
          <a:lstStyle/>
          <a:p>
            <a:pPr rtl="0">
              <a:spcBef>
                <a:spcPts val="0"/>
              </a:spcBef>
              <a:spcAft>
                <a:spcPts val="0"/>
              </a:spcAft>
            </a:pPr>
            <a:r>
              <a:rPr lang="en-US"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Our 2024-2025 Improv Captains</a:t>
            </a:r>
          </a:p>
          <a:p>
            <a:pPr rtl="0">
              <a:spcBef>
                <a:spcPts val="0"/>
              </a:spcBef>
              <a:spcAft>
                <a:spcPts val="0"/>
              </a:spcAft>
            </a:pPr>
            <a:br>
              <a:rPr lang="en-US"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r>
              <a:rPr lang="en-US" i="0" u="sng"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Captains</a:t>
            </a:r>
            <a:endParaRPr lang="en-US"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rtl="0">
              <a:spcBef>
                <a:spcPts val="0"/>
              </a:spcBef>
              <a:spcAft>
                <a:spcPts val="0"/>
              </a:spcAft>
            </a:pPr>
            <a:r>
              <a:rPr lang="en-US"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Carter Day</a:t>
            </a:r>
          </a:p>
          <a:p>
            <a:pPr rtl="0">
              <a:spcBef>
                <a:spcPts val="0"/>
              </a:spcBef>
              <a:spcAft>
                <a:spcPts val="0"/>
              </a:spcAft>
            </a:pPr>
            <a:r>
              <a:rPr lang="en-US"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Anna Mae Anderson</a:t>
            </a:r>
          </a:p>
          <a:p>
            <a:pPr rtl="0">
              <a:spcBef>
                <a:spcPts val="0"/>
              </a:spcBef>
              <a:spcAft>
                <a:spcPts val="0"/>
              </a:spcAft>
            </a:pPr>
            <a:r>
              <a:rPr lang="en-US"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Riley Eckman</a:t>
            </a:r>
          </a:p>
          <a:p>
            <a:pPr rtl="0">
              <a:spcBef>
                <a:spcPts val="0"/>
              </a:spcBef>
              <a:spcAft>
                <a:spcPts val="0"/>
              </a:spcAft>
            </a:pPr>
            <a:r>
              <a:rPr lang="en-US"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Olivia Hartmann</a:t>
            </a:r>
          </a:p>
          <a:p>
            <a:pPr rtl="0">
              <a:spcBef>
                <a:spcPts val="0"/>
              </a:spcBef>
              <a:spcAft>
                <a:spcPts val="0"/>
              </a:spcAft>
            </a:pPr>
            <a:endParaRPr lang="en-US"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8105A4AA-7CD0-9CE5-8615-0D5B37ED7417}"/>
              </a:ext>
            </a:extLst>
          </p:cNvPr>
          <p:cNvSpPr txBox="1"/>
          <p:nvPr/>
        </p:nvSpPr>
        <p:spPr>
          <a:xfrm>
            <a:off x="553729" y="3338315"/>
            <a:ext cx="2090593" cy="954107"/>
          </a:xfrm>
          <a:prstGeom prst="rect">
            <a:avLst/>
          </a:prstGeom>
          <a:noFill/>
          <a:ln>
            <a:solidFill>
              <a:schemeClr val="tx1"/>
            </a:solidFill>
          </a:ln>
        </p:spPr>
        <p:txBody>
          <a:bodyPr wrap="square">
            <a:spAutoFit/>
          </a:bodyPr>
          <a:lstStyle/>
          <a:p>
            <a:pPr rtl="0">
              <a:spcBef>
                <a:spcPts val="0"/>
              </a:spcBef>
              <a:spcAft>
                <a:spcPts val="0"/>
              </a:spcAft>
            </a:pPr>
            <a:r>
              <a:rPr lang="en-US" b="1" i="0" u="none" strike="noStrike" dirty="0">
                <a:solidFill>
                  <a:srgbClr val="000000"/>
                </a:solidFill>
                <a:effectLst/>
                <a:latin typeface="Old Standard TT" pitchFamily="2" charset="77"/>
              </a:rPr>
              <a:t>Our 2024-2025 Student </a:t>
            </a:r>
          </a:p>
          <a:p>
            <a:pPr rtl="0">
              <a:spcBef>
                <a:spcPts val="0"/>
              </a:spcBef>
              <a:spcAft>
                <a:spcPts val="0"/>
              </a:spcAft>
            </a:pPr>
            <a:r>
              <a:rPr lang="en-US" b="1" i="0" u="none" strike="noStrike" dirty="0">
                <a:solidFill>
                  <a:srgbClr val="000000"/>
                </a:solidFill>
                <a:effectLst/>
                <a:latin typeface="Old Standard TT" pitchFamily="2" charset="77"/>
              </a:rPr>
              <a:t>Marketing Team </a:t>
            </a:r>
            <a:br>
              <a:rPr lang="en-US" b="0" i="0" u="none" strike="noStrike" dirty="0">
                <a:solidFill>
                  <a:srgbClr val="000000"/>
                </a:solidFill>
                <a:effectLst/>
              </a:rPr>
            </a:br>
            <a:r>
              <a:rPr lang="en-US" b="0" i="0" u="none" strike="noStrike" dirty="0">
                <a:solidFill>
                  <a:srgbClr val="000000"/>
                </a:solidFill>
                <a:effectLst/>
                <a:latin typeface="Open Sans" panose="020B0606030504020204" pitchFamily="34" charset="0"/>
              </a:rPr>
              <a:t>Riley Eckman</a:t>
            </a:r>
            <a:endParaRPr lang="en-US" b="0" i="0" u="none" strike="noStrike" dirty="0">
              <a:solidFill>
                <a:srgbClr val="000000"/>
              </a:solidFill>
              <a:effectLst/>
            </a:endParaRPr>
          </a:p>
          <a:p>
            <a:pPr rtl="0">
              <a:spcBef>
                <a:spcPts val="0"/>
              </a:spcBef>
              <a:spcAft>
                <a:spcPts val="1200"/>
              </a:spcAft>
            </a:pPr>
            <a:r>
              <a:rPr lang="en-US" b="0" i="0" u="none" strike="noStrike" dirty="0">
                <a:solidFill>
                  <a:srgbClr val="000000"/>
                </a:solidFill>
                <a:effectLst/>
                <a:latin typeface="Open Sans" panose="020B0606030504020204" pitchFamily="34" charset="0"/>
              </a:rPr>
              <a:t>Addi Cramer</a:t>
            </a:r>
            <a:endParaRPr lang="en-US" b="0" i="0" u="none" strike="noStrike" dirty="0">
              <a:solidFill>
                <a:srgbClr val="000000"/>
              </a:solidFill>
              <a:effectLst/>
            </a:endParaRPr>
          </a:p>
        </p:txBody>
      </p:sp>
      <p:sp>
        <p:nvSpPr>
          <p:cNvPr id="7" name="TextBox 6">
            <a:extLst>
              <a:ext uri="{FF2B5EF4-FFF2-40B4-BE49-F238E27FC236}">
                <a16:creationId xmlns:a16="http://schemas.microsoft.com/office/drawing/2014/main" id="{03242BE2-E14D-21B4-A8AD-7C09DC9B7A5C}"/>
              </a:ext>
            </a:extLst>
          </p:cNvPr>
          <p:cNvSpPr txBox="1"/>
          <p:nvPr/>
        </p:nvSpPr>
        <p:spPr>
          <a:xfrm>
            <a:off x="3552239" y="681920"/>
            <a:ext cx="2220686" cy="954107"/>
          </a:xfrm>
          <a:prstGeom prst="rect">
            <a:avLst/>
          </a:prstGeom>
          <a:noFill/>
          <a:ln>
            <a:solidFill>
              <a:schemeClr val="tx1"/>
            </a:solidFill>
          </a:ln>
        </p:spPr>
        <p:txBody>
          <a:bodyPr wrap="square">
            <a:spAutoFit/>
          </a:bodyPr>
          <a:lstStyle/>
          <a:p>
            <a:pPr rtl="0">
              <a:spcBef>
                <a:spcPts val="0"/>
              </a:spcBef>
              <a:spcAft>
                <a:spcPts val="0"/>
              </a:spcAft>
            </a:pPr>
            <a:r>
              <a:rPr lang="en-US" b="1" i="0" u="none" strike="noStrike" dirty="0">
                <a:solidFill>
                  <a:schemeClr val="tx1"/>
                </a:solidFill>
                <a:effectLst/>
                <a:latin typeface="Old Standard TT" pitchFamily="2" charset="77"/>
              </a:rPr>
              <a:t>2024-2025</a:t>
            </a:r>
            <a:br>
              <a:rPr lang="en-US" b="1" i="0" u="none" strike="noStrike" dirty="0">
                <a:solidFill>
                  <a:schemeClr val="tx1"/>
                </a:solidFill>
                <a:effectLst/>
                <a:latin typeface="Old Standard TT" pitchFamily="2" charset="77"/>
              </a:rPr>
            </a:br>
            <a:r>
              <a:rPr lang="en-US" b="1" i="0" u="none" strike="noStrike" dirty="0">
                <a:solidFill>
                  <a:schemeClr val="tx1"/>
                </a:solidFill>
                <a:effectLst/>
                <a:latin typeface="Old Standard TT" pitchFamily="2" charset="77"/>
              </a:rPr>
              <a:t>Student Crew Lead President</a:t>
            </a:r>
            <a:endParaRPr lang="en-US" b="1" dirty="0">
              <a:solidFill>
                <a:schemeClr val="tx1"/>
              </a:solidFill>
              <a:latin typeface="Old Standard TT" pitchFamily="2" charset="77"/>
            </a:endParaRPr>
          </a:p>
          <a:p>
            <a:pPr rtl="0">
              <a:spcBef>
                <a:spcPts val="0"/>
              </a:spcBef>
              <a:spcAft>
                <a:spcPts val="0"/>
              </a:spcAft>
            </a:pPr>
            <a:r>
              <a:rPr lang="en-US" b="0" i="0" u="none" strike="noStrike" dirty="0">
                <a:solidFill>
                  <a:schemeClr val="tx1"/>
                </a:solidFill>
                <a:effectLst/>
                <a:latin typeface="Arial" panose="020B0604020202020204" pitchFamily="34" charset="0"/>
              </a:rPr>
              <a:t>Annika McCarthy</a:t>
            </a:r>
            <a:endParaRPr lang="en-US" dirty="0">
              <a:solidFill>
                <a:schemeClr val="tx1"/>
              </a:solidFill>
            </a:endParaRPr>
          </a:p>
        </p:txBody>
      </p:sp>
      <p:sp>
        <p:nvSpPr>
          <p:cNvPr id="9" name="TextBox 8">
            <a:extLst>
              <a:ext uri="{FF2B5EF4-FFF2-40B4-BE49-F238E27FC236}">
                <a16:creationId xmlns:a16="http://schemas.microsoft.com/office/drawing/2014/main" id="{A09FD6F8-0D7A-5D46-4255-F285D003C03D}"/>
              </a:ext>
            </a:extLst>
          </p:cNvPr>
          <p:cNvSpPr txBox="1"/>
          <p:nvPr/>
        </p:nvSpPr>
        <p:spPr>
          <a:xfrm>
            <a:off x="3155890" y="1914002"/>
            <a:ext cx="2951390" cy="1169551"/>
          </a:xfrm>
          <a:prstGeom prst="rect">
            <a:avLst/>
          </a:prstGeom>
          <a:noFill/>
          <a:ln>
            <a:solidFill>
              <a:schemeClr val="tx1"/>
            </a:solidFill>
          </a:ln>
        </p:spPr>
        <p:txBody>
          <a:bodyPr wrap="square">
            <a:spAutoFit/>
          </a:bodyPr>
          <a:lstStyle/>
          <a:p>
            <a:pPr rtl="0">
              <a:spcBef>
                <a:spcPts val="0"/>
              </a:spcBef>
              <a:spcAft>
                <a:spcPts val="0"/>
              </a:spcAft>
            </a:pPr>
            <a:r>
              <a:rPr lang="en-US" b="1" i="0" u="none" strike="noStrike" dirty="0">
                <a:solidFill>
                  <a:srgbClr val="000000"/>
                </a:solidFill>
                <a:effectLst/>
                <a:latin typeface="Old Standard TT" pitchFamily="2" charset="77"/>
              </a:rPr>
              <a:t>2024-2025 Student Theatre Board</a:t>
            </a:r>
            <a:br>
              <a:rPr lang="en-US" b="0" i="0" u="none" strike="noStrike" dirty="0">
                <a:solidFill>
                  <a:srgbClr val="000000"/>
                </a:solidFill>
                <a:effectLst/>
              </a:rPr>
            </a:br>
            <a:r>
              <a:rPr lang="en-US" b="0" i="0" u="none" strike="noStrike" dirty="0">
                <a:solidFill>
                  <a:srgbClr val="000000"/>
                </a:solidFill>
                <a:effectLst/>
                <a:latin typeface="Open Sans" panose="020B0606030504020204" pitchFamily="34" charset="0"/>
              </a:rPr>
              <a:t>Michaela Bushnell</a:t>
            </a:r>
          </a:p>
          <a:p>
            <a:pPr rtl="0">
              <a:spcBef>
                <a:spcPts val="0"/>
              </a:spcBef>
              <a:spcAft>
                <a:spcPts val="0"/>
              </a:spcAft>
            </a:pPr>
            <a:r>
              <a:rPr lang="en-US" dirty="0">
                <a:latin typeface="Open Sans" panose="020B0606030504020204" pitchFamily="34" charset="0"/>
              </a:rPr>
              <a:t>Caleb Bordewyk</a:t>
            </a:r>
          </a:p>
          <a:p>
            <a:pPr rtl="0">
              <a:spcBef>
                <a:spcPts val="0"/>
              </a:spcBef>
              <a:spcAft>
                <a:spcPts val="0"/>
              </a:spcAft>
            </a:pPr>
            <a:r>
              <a:rPr lang="en-US" dirty="0">
                <a:latin typeface="Open Sans" panose="020B0606030504020204" pitchFamily="34" charset="0"/>
              </a:rPr>
              <a:t>Anna Mae Anderson</a:t>
            </a:r>
          </a:p>
          <a:p>
            <a:pPr rtl="0">
              <a:spcBef>
                <a:spcPts val="0"/>
              </a:spcBef>
              <a:spcAft>
                <a:spcPts val="0"/>
              </a:spcAft>
            </a:pPr>
            <a:endParaRPr lang="en-US" dirty="0"/>
          </a:p>
        </p:txBody>
      </p:sp>
      <p:sp>
        <p:nvSpPr>
          <p:cNvPr id="11" name="TextBox 10">
            <a:extLst>
              <a:ext uri="{FF2B5EF4-FFF2-40B4-BE49-F238E27FC236}">
                <a16:creationId xmlns:a16="http://schemas.microsoft.com/office/drawing/2014/main" id="{E8534BB4-61EB-2206-331D-FCF1BCCB49FB}"/>
              </a:ext>
            </a:extLst>
          </p:cNvPr>
          <p:cNvSpPr txBox="1"/>
          <p:nvPr/>
        </p:nvSpPr>
        <p:spPr>
          <a:xfrm>
            <a:off x="531595" y="681920"/>
            <a:ext cx="2465615" cy="954107"/>
          </a:xfrm>
          <a:prstGeom prst="rect">
            <a:avLst/>
          </a:prstGeom>
          <a:noFill/>
          <a:ln>
            <a:solidFill>
              <a:schemeClr val="tx1"/>
            </a:solidFill>
          </a:ln>
        </p:spPr>
        <p:txBody>
          <a:bodyPr wrap="square">
            <a:spAutoFit/>
          </a:bodyPr>
          <a:lstStyle/>
          <a:p>
            <a:pPr rtl="0">
              <a:spcBef>
                <a:spcPts val="0"/>
              </a:spcBef>
              <a:spcAft>
                <a:spcPts val="0"/>
              </a:spcAft>
            </a:pPr>
            <a:r>
              <a:rPr lang="en-US" b="1" i="0" u="none" strike="noStrike" dirty="0">
                <a:solidFill>
                  <a:srgbClr val="000000"/>
                </a:solidFill>
                <a:effectLst/>
                <a:latin typeface="Old Standard TT" pitchFamily="2" charset="77"/>
              </a:rPr>
              <a:t>2024-2025 Student Theatre Co-Presidents</a:t>
            </a:r>
            <a:br>
              <a:rPr lang="en-US" b="0" i="0" u="none" strike="noStrike" dirty="0">
                <a:solidFill>
                  <a:srgbClr val="000000"/>
                </a:solidFill>
                <a:effectLst/>
              </a:rPr>
            </a:br>
            <a:r>
              <a:rPr lang="en-US" dirty="0">
                <a:latin typeface="Open Sans" panose="020B0606030504020204" pitchFamily="34" charset="0"/>
              </a:rPr>
              <a:t>Riley Eckman</a:t>
            </a:r>
            <a:br>
              <a:rPr lang="en-US" b="0" i="0" u="none" strike="noStrike" dirty="0">
                <a:solidFill>
                  <a:srgbClr val="000000"/>
                </a:solidFill>
                <a:effectLst/>
              </a:rPr>
            </a:br>
            <a:r>
              <a:rPr lang="en-US" dirty="0">
                <a:latin typeface="Open Sans" panose="020B0606030504020204" pitchFamily="34" charset="0"/>
              </a:rPr>
              <a:t>Olivia Hartmann</a:t>
            </a:r>
            <a:endParaRPr lang="en-US" b="0" i="0" u="none" strike="noStrike" dirty="0">
              <a:solidFill>
                <a:srgbClr val="000000"/>
              </a:solidFill>
              <a:effectLst/>
            </a:endParaRPr>
          </a:p>
        </p:txBody>
      </p:sp>
      <p:sp>
        <p:nvSpPr>
          <p:cNvPr id="13" name="Google Shape;100;p19">
            <a:extLst>
              <a:ext uri="{FF2B5EF4-FFF2-40B4-BE49-F238E27FC236}">
                <a16:creationId xmlns:a16="http://schemas.microsoft.com/office/drawing/2014/main" id="{ED577E6B-4917-A08C-4B1D-C1DB37779EA4}"/>
              </a:ext>
            </a:extLst>
          </p:cNvPr>
          <p:cNvSpPr txBox="1"/>
          <p:nvPr/>
        </p:nvSpPr>
        <p:spPr>
          <a:xfrm>
            <a:off x="5126689" y="3616732"/>
            <a:ext cx="3167743" cy="1731213"/>
          </a:xfrm>
          <a:prstGeom prst="rect">
            <a:avLst/>
          </a:prstGeom>
          <a:noFill/>
          <a:ln>
            <a:solidFill>
              <a:schemeClr val="tx1"/>
            </a:solidFill>
          </a:ln>
        </p:spPr>
        <p:txBody>
          <a:bodyPr spcFirstLastPara="1" wrap="square" lIns="91425" tIns="91425" rIns="91425" bIns="91425" anchor="t" anchorCtr="0">
            <a:spAutoFit/>
          </a:bodyPr>
          <a:lstStyle/>
          <a:p>
            <a:pPr marL="0" lvl="0" indent="0" rtl="0">
              <a:lnSpc>
                <a:spcPct val="115000"/>
              </a:lnSpc>
              <a:spcAft>
                <a:spcPts val="0"/>
              </a:spcAft>
              <a:buNone/>
            </a:pPr>
            <a:r>
              <a:rPr lang="en" b="1" dirty="0">
                <a:solidFill>
                  <a:schemeClr val="dk1"/>
                </a:solidFill>
                <a:latin typeface="Open Sans"/>
                <a:ea typeface="Open Sans"/>
                <a:cs typeface="Open Sans"/>
                <a:sym typeface="Open Sans"/>
              </a:rPr>
              <a:t>Middle School Student Director</a:t>
            </a:r>
            <a:endParaRPr b="1" dirty="0">
              <a:solidFill>
                <a:schemeClr val="dk1"/>
              </a:solidFill>
              <a:latin typeface="Open Sans"/>
              <a:ea typeface="Open Sans"/>
              <a:cs typeface="Open Sans"/>
              <a:sym typeface="Open Sans"/>
            </a:endParaRPr>
          </a:p>
          <a:p>
            <a:pPr marL="0" lvl="0" indent="0" rtl="0">
              <a:lnSpc>
                <a:spcPct val="115000"/>
              </a:lnSpc>
              <a:spcAft>
                <a:spcPts val="0"/>
              </a:spcAft>
              <a:buNone/>
            </a:pPr>
            <a:r>
              <a:rPr lang="en" dirty="0">
                <a:solidFill>
                  <a:schemeClr val="dk1"/>
                </a:solidFill>
                <a:latin typeface="Open Sans"/>
                <a:ea typeface="Open Sans"/>
                <a:cs typeface="Open Sans"/>
                <a:sym typeface="Open Sans"/>
              </a:rPr>
              <a:t>Riley Eckman  		</a:t>
            </a:r>
          </a:p>
          <a:p>
            <a:pPr marL="0" lvl="0" indent="0" rtl="0">
              <a:lnSpc>
                <a:spcPct val="115000"/>
              </a:lnSpc>
              <a:spcAft>
                <a:spcPts val="0"/>
              </a:spcAft>
              <a:buNone/>
            </a:pPr>
            <a:endParaRPr dirty="0">
              <a:solidFill>
                <a:schemeClr val="dk1"/>
              </a:solidFill>
              <a:latin typeface="Open Sans"/>
              <a:ea typeface="Open Sans"/>
              <a:cs typeface="Open Sans"/>
              <a:sym typeface="Open Sans"/>
            </a:endParaRPr>
          </a:p>
          <a:p>
            <a:pPr marL="0" lvl="0" indent="0" rtl="0">
              <a:lnSpc>
                <a:spcPct val="115000"/>
              </a:lnSpc>
              <a:spcAft>
                <a:spcPts val="1200"/>
              </a:spcAft>
              <a:buNone/>
            </a:pPr>
            <a:r>
              <a:rPr lang="en" b="1" dirty="0">
                <a:solidFill>
                  <a:schemeClr val="dk1"/>
                </a:solidFill>
                <a:latin typeface="Open Sans"/>
                <a:ea typeface="Open Sans"/>
                <a:cs typeface="Open Sans"/>
                <a:sym typeface="Open Sans"/>
              </a:rPr>
              <a:t>MS Student Assistant Directors</a:t>
            </a:r>
          </a:p>
          <a:p>
            <a:pPr marL="0" lvl="0" indent="0" rtl="0">
              <a:lnSpc>
                <a:spcPct val="115000"/>
              </a:lnSpc>
              <a:spcAft>
                <a:spcPts val="1200"/>
              </a:spcAft>
              <a:buNone/>
            </a:pPr>
            <a:r>
              <a:rPr lang="en" dirty="0">
                <a:solidFill>
                  <a:schemeClr val="dk1"/>
                </a:solidFill>
                <a:latin typeface="Open Sans"/>
                <a:ea typeface="Open Sans"/>
                <a:cs typeface="Open Sans"/>
                <a:sym typeface="Open Sans"/>
              </a:rPr>
              <a:t>Piper Mortenson - Addison Cramer</a:t>
            </a:r>
          </a:p>
        </p:txBody>
      </p:sp>
      <p:sp>
        <p:nvSpPr>
          <p:cNvPr id="2" name="TextBox 1">
            <a:extLst>
              <a:ext uri="{FF2B5EF4-FFF2-40B4-BE49-F238E27FC236}">
                <a16:creationId xmlns:a16="http://schemas.microsoft.com/office/drawing/2014/main" id="{1EF12F67-777C-5CBB-09E4-7ED204E5903F}"/>
              </a:ext>
            </a:extLst>
          </p:cNvPr>
          <p:cNvSpPr txBox="1"/>
          <p:nvPr/>
        </p:nvSpPr>
        <p:spPr>
          <a:xfrm>
            <a:off x="331316" y="1914002"/>
            <a:ext cx="2465615" cy="954107"/>
          </a:xfrm>
          <a:prstGeom prst="rect">
            <a:avLst/>
          </a:prstGeom>
          <a:noFill/>
          <a:ln>
            <a:solidFill>
              <a:schemeClr val="tx1"/>
            </a:solidFill>
          </a:ln>
        </p:spPr>
        <p:txBody>
          <a:bodyPr wrap="square">
            <a:spAutoFit/>
          </a:bodyPr>
          <a:lstStyle/>
          <a:p>
            <a:pPr rtl="0">
              <a:spcBef>
                <a:spcPts val="0"/>
              </a:spcBef>
              <a:spcAft>
                <a:spcPts val="0"/>
              </a:spcAft>
            </a:pPr>
            <a:r>
              <a:rPr lang="en-US" b="1" i="0" u="none" strike="noStrike" dirty="0">
                <a:solidFill>
                  <a:srgbClr val="000000"/>
                </a:solidFill>
                <a:effectLst/>
                <a:latin typeface="Old Standard TT" pitchFamily="2" charset="77"/>
              </a:rPr>
              <a:t>2024-2025 Student Theatre Co-Vice Presidents</a:t>
            </a:r>
            <a:br>
              <a:rPr lang="en-US" b="0" i="0" u="none" strike="noStrike" dirty="0">
                <a:solidFill>
                  <a:srgbClr val="000000"/>
                </a:solidFill>
                <a:effectLst/>
              </a:rPr>
            </a:br>
            <a:r>
              <a:rPr lang="en-US" b="0" i="0" u="none" strike="noStrike" dirty="0">
                <a:solidFill>
                  <a:srgbClr val="000000"/>
                </a:solidFill>
                <a:effectLst/>
                <a:latin typeface="Open Sans" panose="020B0606030504020204" pitchFamily="34" charset="0"/>
              </a:rPr>
              <a:t>Rebeccah Dougherty</a:t>
            </a:r>
          </a:p>
          <a:p>
            <a:pPr rtl="0">
              <a:spcBef>
                <a:spcPts val="0"/>
              </a:spcBef>
              <a:spcAft>
                <a:spcPts val="0"/>
              </a:spcAft>
            </a:pPr>
            <a:r>
              <a:rPr lang="en-US" dirty="0">
                <a:latin typeface="Open Sans" panose="020B0606030504020204" pitchFamily="34" charset="0"/>
              </a:rPr>
              <a:t>Kelsi Swenson</a:t>
            </a:r>
            <a:endParaRPr lang="en-US" b="0" i="0" u="none" strike="noStrike" dirty="0">
              <a:solidFill>
                <a:srgbClr val="000000"/>
              </a:solidFill>
              <a:effectLst/>
            </a:endParaRPr>
          </a:p>
        </p:txBody>
      </p:sp>
    </p:spTree>
    <p:extLst>
      <p:ext uri="{BB962C8B-B14F-4D97-AF65-F5344CB8AC3E}">
        <p14:creationId xmlns:p14="http://schemas.microsoft.com/office/powerpoint/2010/main" val="1524802737"/>
      </p:ext>
    </p:extLst>
  </p:cSld>
  <p:clrMapOvr>
    <a:masterClrMapping/>
  </p:clrMapOvr>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10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fade">
                                      <p:cBhvr>
                                        <p:cTn id="17" dur="1000"/>
                                        <p:tgtEl>
                                          <p:spTgt spid="1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fade">
                                      <p:cBhvr>
                                        <p:cTn id="22" dur="10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D8C0FE-6F17-FBFA-86A7-E8E97A5EDBB9}"/>
              </a:ext>
            </a:extLst>
          </p:cNvPr>
          <p:cNvSpPr>
            <a:spLocks noGrp="1"/>
          </p:cNvSpPr>
          <p:nvPr>
            <p:ph type="title"/>
          </p:nvPr>
        </p:nvSpPr>
        <p:spPr>
          <a:xfrm>
            <a:off x="311700" y="2571750"/>
            <a:ext cx="8520600" cy="841800"/>
          </a:xfrm>
        </p:spPr>
        <p:txBody>
          <a:bodyPr>
            <a:noAutofit/>
          </a:bodyPr>
          <a:lstStyle/>
          <a:p>
            <a:r>
              <a:rPr lang="en-US" b="1" dirty="0"/>
              <a:t>UNDERSTUDIES</a:t>
            </a:r>
            <a:br>
              <a:rPr lang="en-US" sz="1400" dirty="0"/>
            </a:br>
            <a:br>
              <a:rPr lang="en-US" sz="1400" dirty="0"/>
            </a:br>
            <a:r>
              <a:rPr lang="en-US" sz="1400" dirty="0"/>
              <a:t>IF you are willing to understudy, check “Yes” on you audition sheet</a:t>
            </a:r>
            <a:br>
              <a:rPr lang="en-US" sz="1400" dirty="0"/>
            </a:br>
            <a:br>
              <a:rPr lang="en-US" sz="1400" dirty="0"/>
            </a:br>
            <a:r>
              <a:rPr lang="en-US" sz="1400" dirty="0"/>
              <a:t>BY CHECKING YES, YOU MAY BE CAST AS AN UNDERSTUDY AND YOU WILL BE EXPECTED TO KNOW AND BE PREPARED AND READY TO PERFORM ONE OR </a:t>
            </a:r>
            <a:r>
              <a:rPr lang="en-US" sz="1400" b="1" i="1" dirty="0"/>
              <a:t>POSSIBLY TWO </a:t>
            </a:r>
            <a:r>
              <a:rPr lang="en-US" sz="1400" dirty="0"/>
              <a:t>ADDITIONAL ROLES.</a:t>
            </a:r>
            <a:br>
              <a:rPr lang="en-US" sz="1400" dirty="0"/>
            </a:br>
            <a:br>
              <a:rPr lang="en-US" sz="1400" dirty="0"/>
            </a:br>
            <a:r>
              <a:rPr lang="en-US" sz="1400" dirty="0"/>
              <a:t>UNDERSTUDIES WILL HAVE A PRIMARY ROLE AND POSSIBLY </a:t>
            </a:r>
            <a:br>
              <a:rPr lang="en-US" sz="1400" dirty="0"/>
            </a:br>
            <a:r>
              <a:rPr lang="en-US" sz="1400" dirty="0"/>
              <a:t>A SECONDARY UNDERSTUDY ROLE,</a:t>
            </a:r>
            <a:br>
              <a:rPr lang="en-US" sz="1400" dirty="0"/>
            </a:br>
            <a:br>
              <a:rPr lang="en-US" sz="1400" dirty="0"/>
            </a:br>
            <a:r>
              <a:rPr lang="en-US" sz="1400" dirty="0"/>
              <a:t>UNDERSTUDIES WILL PERFORM THEIR PRIMARY UNDERSTUDY ROLE ON THE </a:t>
            </a:r>
            <a:br>
              <a:rPr lang="en-US" sz="1400" dirty="0"/>
            </a:br>
            <a:r>
              <a:rPr lang="en-US" sz="1400" dirty="0"/>
              <a:t>MAY 3rd 1:00 MATINEE SHOW.</a:t>
            </a:r>
            <a:br>
              <a:rPr lang="en-US" sz="1400" dirty="0"/>
            </a:br>
            <a:br>
              <a:rPr lang="en-US" sz="1400" dirty="0"/>
            </a:br>
            <a:r>
              <a:rPr lang="en-US" sz="1400" dirty="0"/>
              <a:t>UNDERSTUDIES WILL BE IN THE ENSEMBLE/ANCESTORS OF THE SHOW</a:t>
            </a:r>
            <a:br>
              <a:rPr lang="en-US" sz="1400" dirty="0"/>
            </a:br>
            <a:br>
              <a:rPr lang="en-US" sz="1400" dirty="0"/>
            </a:br>
            <a:r>
              <a:rPr lang="en-US" sz="1400" dirty="0"/>
              <a:t>ANY ACTOR STEPPING ASIDE FOR AN UNDERSTUDY IN THE UNDERSTUDY SHOW, WILL BE ASKED TO TAKE THEIR PLACE IN THE ENSEMBLE</a:t>
            </a:r>
            <a:br>
              <a:rPr lang="en-US" sz="1400" dirty="0"/>
            </a:br>
            <a:br>
              <a:rPr lang="en-US" sz="1800" dirty="0"/>
            </a:br>
            <a:endParaRPr lang="en-US" sz="1800" dirty="0"/>
          </a:p>
        </p:txBody>
      </p:sp>
    </p:spTree>
    <p:extLst>
      <p:ext uri="{BB962C8B-B14F-4D97-AF65-F5344CB8AC3E}">
        <p14:creationId xmlns:p14="http://schemas.microsoft.com/office/powerpoint/2010/main" val="1996425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1EF3D-D8AC-5EBF-A92F-74979FF3DAAF}"/>
              </a:ext>
            </a:extLst>
          </p:cNvPr>
          <p:cNvSpPr>
            <a:spLocks noGrp="1"/>
          </p:cNvSpPr>
          <p:nvPr>
            <p:ph type="ctrTitle"/>
          </p:nvPr>
        </p:nvSpPr>
        <p:spPr>
          <a:xfrm>
            <a:off x="1152823" y="1071562"/>
            <a:ext cx="6838355" cy="1578770"/>
          </a:xfrm>
        </p:spPr>
        <p:txBody>
          <a:bodyPr>
            <a:normAutofit fontScale="90000"/>
          </a:bodyPr>
          <a:lstStyle/>
          <a:p>
            <a:br>
              <a:rPr lang="en-US" dirty="0">
                <a:solidFill>
                  <a:schemeClr val="tx1"/>
                </a:solidFill>
              </a:rPr>
            </a:br>
            <a:endParaRPr lang="en-US" dirty="0">
              <a:solidFill>
                <a:schemeClr val="tx1"/>
              </a:solidFill>
            </a:endParaRPr>
          </a:p>
        </p:txBody>
      </p:sp>
      <p:sp>
        <p:nvSpPr>
          <p:cNvPr id="7" name="TextBox 6">
            <a:extLst>
              <a:ext uri="{FF2B5EF4-FFF2-40B4-BE49-F238E27FC236}">
                <a16:creationId xmlns:a16="http://schemas.microsoft.com/office/drawing/2014/main" id="{A574435A-BF83-73E1-991D-EC729E2078A2}"/>
              </a:ext>
            </a:extLst>
          </p:cNvPr>
          <p:cNvSpPr txBox="1"/>
          <p:nvPr/>
        </p:nvSpPr>
        <p:spPr>
          <a:xfrm>
            <a:off x="2286000" y="845284"/>
            <a:ext cx="4572000" cy="2893100"/>
          </a:xfrm>
          <a:prstGeom prst="rect">
            <a:avLst/>
          </a:prstGeom>
          <a:noFill/>
        </p:spPr>
        <p:txBody>
          <a:bodyPr wrap="square">
            <a:spAutoFit/>
          </a:bodyPr>
          <a:lstStyle/>
          <a:p>
            <a:pPr algn="ctr"/>
            <a:r>
              <a:rPr lang="en-US" sz="2800" b="1" dirty="0"/>
              <a:t>ANCESTORS MEETING</a:t>
            </a:r>
          </a:p>
          <a:p>
            <a:endParaRPr lang="en-US" dirty="0"/>
          </a:p>
          <a:p>
            <a:r>
              <a:rPr lang="en-US" dirty="0"/>
              <a:t>TIME/DATE – TBD</a:t>
            </a:r>
          </a:p>
          <a:p>
            <a:endParaRPr lang="en-US" dirty="0"/>
          </a:p>
          <a:p>
            <a:r>
              <a:rPr lang="en-US" dirty="0"/>
              <a:t>WE WILL MEET WITH ALL THE “ANCESTORS” AND DISCUSS HOW TO GO ABOUT DECIDING YOUR CHARACTER/COSTUME AND THE PARAMETERS AND LIMITATIONS OF THOSE CHARACTERS AND COSTUMES.  BUT THE IDEA IS THAT YOU WILL CREATE YOUR OWN CHARACTERS.  BUT THERE WILL BE PARAMERS AND LIMITATIONS!!!</a:t>
            </a:r>
            <a:br>
              <a:rPr lang="en-US" dirty="0"/>
            </a:br>
            <a:endParaRPr lang="en-US" dirty="0"/>
          </a:p>
        </p:txBody>
      </p:sp>
    </p:spTree>
    <p:extLst>
      <p:ext uri="{BB962C8B-B14F-4D97-AF65-F5344CB8AC3E}">
        <p14:creationId xmlns:p14="http://schemas.microsoft.com/office/powerpoint/2010/main" val="39600274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CD237-235C-32A4-4735-D8B2094533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F4BFCB-C9C6-C785-EA81-019BB8E12915}"/>
              </a:ext>
            </a:extLst>
          </p:cNvPr>
          <p:cNvSpPr>
            <a:spLocks noGrp="1"/>
          </p:cNvSpPr>
          <p:nvPr>
            <p:ph type="ctrTitle"/>
          </p:nvPr>
        </p:nvSpPr>
        <p:spPr>
          <a:xfrm>
            <a:off x="1152823" y="1071562"/>
            <a:ext cx="6838355" cy="1578770"/>
          </a:xfrm>
        </p:spPr>
        <p:txBody>
          <a:bodyPr>
            <a:normAutofit fontScale="90000"/>
          </a:bodyPr>
          <a:lstStyle/>
          <a:p>
            <a:br>
              <a:rPr lang="en-US" dirty="0">
                <a:solidFill>
                  <a:schemeClr val="tx1"/>
                </a:solidFill>
              </a:rPr>
            </a:br>
            <a:endParaRPr lang="en-US" dirty="0">
              <a:solidFill>
                <a:schemeClr val="tx1"/>
              </a:solidFill>
            </a:endParaRPr>
          </a:p>
        </p:txBody>
      </p:sp>
      <p:sp>
        <p:nvSpPr>
          <p:cNvPr id="7" name="TextBox 6">
            <a:extLst>
              <a:ext uri="{FF2B5EF4-FFF2-40B4-BE49-F238E27FC236}">
                <a16:creationId xmlns:a16="http://schemas.microsoft.com/office/drawing/2014/main" id="{362DEB74-0BC4-07DC-05BA-A97DC3AFCA9A}"/>
              </a:ext>
            </a:extLst>
          </p:cNvPr>
          <p:cNvSpPr txBox="1"/>
          <p:nvPr/>
        </p:nvSpPr>
        <p:spPr>
          <a:xfrm>
            <a:off x="283264" y="145012"/>
            <a:ext cx="8577471" cy="5016758"/>
          </a:xfrm>
          <a:prstGeom prst="rect">
            <a:avLst/>
          </a:prstGeom>
          <a:noFill/>
        </p:spPr>
        <p:txBody>
          <a:bodyPr wrap="square">
            <a:spAutoFit/>
          </a:bodyPr>
          <a:lstStyle/>
          <a:p>
            <a:pPr algn="l"/>
            <a:r>
              <a:rPr lang="en-US" sz="1000" b="1" i="0" u="none" strike="noStrike" dirty="0">
                <a:solidFill>
                  <a:srgbClr val="000000"/>
                </a:solidFill>
                <a:effectLst/>
                <a:latin typeface="Aptos" panose="020B0004020202020204" pitchFamily="34" charset="0"/>
              </a:rPr>
              <a:t>GOMEZ ADDAMS</a:t>
            </a:r>
          </a:p>
          <a:p>
            <a:pPr algn="l"/>
            <a:r>
              <a:rPr lang="en-US" sz="1000" b="0" i="0" u="none" strike="noStrike" dirty="0">
                <a:solidFill>
                  <a:srgbClr val="000000"/>
                </a:solidFill>
                <a:effectLst/>
                <a:latin typeface="Aptos" panose="020B0004020202020204" pitchFamily="34" charset="0"/>
              </a:rPr>
              <a:t>Male, tenor/baritone vocals</a:t>
            </a:r>
          </a:p>
          <a:p>
            <a:pPr algn="l"/>
            <a:r>
              <a:rPr lang="en-US" sz="1000" b="0" i="0" u="none" strike="noStrike" dirty="0">
                <a:solidFill>
                  <a:srgbClr val="000000"/>
                </a:solidFill>
                <a:effectLst/>
                <a:latin typeface="Aptos" panose="020B0004020202020204" pitchFamily="34" charset="0"/>
              </a:rPr>
              <a:t>Smart, comedic actor</a:t>
            </a:r>
          </a:p>
          <a:p>
            <a:pPr algn="l"/>
            <a:r>
              <a:rPr lang="en-US" sz="1000" b="0" i="0" u="none" strike="noStrike" dirty="0">
                <a:solidFill>
                  <a:srgbClr val="000000"/>
                </a:solidFill>
                <a:effectLst/>
                <a:latin typeface="Aptos" panose="020B0004020202020204" pitchFamily="34" charset="0"/>
              </a:rPr>
              <a:t>A suave, yet comical man who takes great pride in his family and revels in all it means to be an Addams. He struggles</a:t>
            </a:r>
          </a:p>
          <a:p>
            <a:pPr algn="l"/>
            <a:r>
              <a:rPr lang="en-US" sz="1000" b="0" i="0" u="none" strike="noStrike" dirty="0">
                <a:solidFill>
                  <a:srgbClr val="000000"/>
                </a:solidFill>
                <a:effectLst/>
                <a:latin typeface="Aptos" panose="020B0004020202020204" pitchFamily="34" charset="0"/>
              </a:rPr>
              <a:t>keeping his daughter’s secret from his wife, whom he adores more than death. Husband to Morticia.</a:t>
            </a:r>
          </a:p>
          <a:p>
            <a:pPr algn="l"/>
            <a:endParaRPr lang="en-US" sz="1000" b="0" i="0" u="none" strike="noStrike" dirty="0">
              <a:solidFill>
                <a:srgbClr val="000000"/>
              </a:solidFill>
              <a:effectLst/>
              <a:latin typeface="Aptos" panose="020B0004020202020204" pitchFamily="34" charset="0"/>
            </a:endParaRPr>
          </a:p>
          <a:p>
            <a:pPr algn="l"/>
            <a:r>
              <a:rPr lang="en-US" sz="1000" b="1" i="0" u="none" strike="noStrike" dirty="0">
                <a:solidFill>
                  <a:srgbClr val="000000"/>
                </a:solidFill>
                <a:effectLst/>
                <a:latin typeface="Aptos" panose="020B0004020202020204" pitchFamily="34" charset="0"/>
              </a:rPr>
              <a:t>UNCLE FESTER</a:t>
            </a:r>
          </a:p>
          <a:p>
            <a:pPr algn="l"/>
            <a:r>
              <a:rPr lang="en-US" sz="1000" b="0" i="0" u="none" strike="noStrike" dirty="0">
                <a:solidFill>
                  <a:srgbClr val="000000"/>
                </a:solidFill>
                <a:effectLst/>
                <a:latin typeface="Aptos" panose="020B0004020202020204" pitchFamily="34" charset="0"/>
              </a:rPr>
              <a:t>Male (or Female) tenor/baritone vocals</a:t>
            </a:r>
          </a:p>
          <a:p>
            <a:pPr algn="l"/>
            <a:r>
              <a:rPr lang="en-US" sz="1000" b="0" i="0" u="none" strike="noStrike" dirty="0">
                <a:solidFill>
                  <a:srgbClr val="000000"/>
                </a:solidFill>
                <a:effectLst/>
                <a:latin typeface="Aptos" panose="020B0004020202020204" pitchFamily="34" charset="0"/>
              </a:rPr>
              <a:t>Vaudeville-style Comedian, That one awkward family member who serves as the musical’s narrator. He’s larger than life,</a:t>
            </a:r>
          </a:p>
          <a:p>
            <a:pPr algn="l"/>
            <a:r>
              <a:rPr lang="en-US" sz="1000" b="0" i="0" u="none" strike="noStrike" dirty="0">
                <a:solidFill>
                  <a:srgbClr val="000000"/>
                </a:solidFill>
                <a:effectLst/>
                <a:latin typeface="Aptos" panose="020B0004020202020204" pitchFamily="34" charset="0"/>
              </a:rPr>
              <a:t>an energetic, joyous, child-like presence. Uncle Fester is incorrigible and, except for the good nature of the family and</a:t>
            </a:r>
          </a:p>
          <a:p>
            <a:pPr algn="l"/>
            <a:r>
              <a:rPr lang="en-US" sz="1000" b="0" i="0" u="none" strike="noStrike" dirty="0">
                <a:solidFill>
                  <a:srgbClr val="000000"/>
                </a:solidFill>
                <a:effectLst/>
                <a:latin typeface="Aptos" panose="020B0004020202020204" pitchFamily="34" charset="0"/>
              </a:rPr>
              <a:t>the ignorance of the police, would ordinarily be under lock and key.</a:t>
            </a:r>
          </a:p>
          <a:p>
            <a:pPr algn="l"/>
            <a:endParaRPr lang="en-US" sz="1000" b="0" i="0" u="none" strike="noStrike" dirty="0">
              <a:solidFill>
                <a:srgbClr val="000000"/>
              </a:solidFill>
              <a:effectLst/>
              <a:latin typeface="Aptos" panose="020B0004020202020204" pitchFamily="34" charset="0"/>
            </a:endParaRPr>
          </a:p>
          <a:p>
            <a:pPr algn="l"/>
            <a:r>
              <a:rPr lang="en-US" sz="1000" b="1" i="0" u="none" strike="noStrike" dirty="0">
                <a:solidFill>
                  <a:srgbClr val="000000"/>
                </a:solidFill>
                <a:effectLst/>
                <a:latin typeface="Aptos" panose="020B0004020202020204" pitchFamily="34" charset="0"/>
              </a:rPr>
              <a:t>LUCAS BEINEKE</a:t>
            </a:r>
          </a:p>
          <a:p>
            <a:pPr algn="l"/>
            <a:r>
              <a:rPr lang="en-US" sz="1000" b="0" i="0" u="none" strike="noStrike" dirty="0">
                <a:solidFill>
                  <a:srgbClr val="000000"/>
                </a:solidFill>
                <a:effectLst/>
                <a:latin typeface="Aptos" panose="020B0004020202020204" pitchFamily="34" charset="0"/>
              </a:rPr>
              <a:t>Male</a:t>
            </a:r>
          </a:p>
          <a:p>
            <a:pPr algn="l"/>
            <a:r>
              <a:rPr lang="en-US" sz="1000" b="0" i="0" u="none" strike="noStrike" dirty="0">
                <a:solidFill>
                  <a:srgbClr val="000000"/>
                </a:solidFill>
                <a:effectLst/>
                <a:latin typeface="Aptos" panose="020B0004020202020204" pitchFamily="34" charset="0"/>
              </a:rPr>
              <a:t>Tenor Vocals</a:t>
            </a:r>
          </a:p>
          <a:p>
            <a:pPr algn="l"/>
            <a:r>
              <a:rPr lang="en-US" sz="1000" b="0" i="0" u="none" strike="noStrike" dirty="0">
                <a:solidFill>
                  <a:srgbClr val="000000"/>
                </a:solidFill>
                <a:effectLst/>
                <a:latin typeface="Aptos" panose="020B0004020202020204" pitchFamily="34" charset="0"/>
              </a:rPr>
              <a:t>Attractive male. Fell in love with Wednesday Addams and plans to marry her. Experiences the youthful pain and drama</a:t>
            </a:r>
          </a:p>
          <a:p>
            <a:pPr algn="l"/>
            <a:r>
              <a:rPr lang="en-US" sz="1000" b="0" i="0" u="none" strike="noStrike" dirty="0">
                <a:solidFill>
                  <a:srgbClr val="000000"/>
                </a:solidFill>
                <a:effectLst/>
                <a:latin typeface="Aptos" panose="020B0004020202020204" pitchFamily="34" charset="0"/>
              </a:rPr>
              <a:t>of young love and struggles with the differences between his family and the Addams family. Lucas is a ‘normal guy’</a:t>
            </a:r>
          </a:p>
          <a:p>
            <a:pPr algn="l"/>
            <a:r>
              <a:rPr lang="en-US" sz="1000" b="0" i="0" u="none" strike="noStrike" dirty="0">
                <a:solidFill>
                  <a:srgbClr val="000000"/>
                </a:solidFill>
                <a:effectLst/>
                <a:latin typeface="Aptos" panose="020B0004020202020204" pitchFamily="34" charset="0"/>
              </a:rPr>
              <a:t>who's a little dorky. Wednesday absolutely intrigues him.</a:t>
            </a:r>
          </a:p>
          <a:p>
            <a:pPr algn="l"/>
            <a:endParaRPr lang="en-US" sz="1000" b="0" i="0" u="none" strike="noStrike" dirty="0">
              <a:solidFill>
                <a:srgbClr val="000000"/>
              </a:solidFill>
              <a:effectLst/>
              <a:latin typeface="Aptos" panose="020B0004020202020204" pitchFamily="34" charset="0"/>
            </a:endParaRPr>
          </a:p>
          <a:p>
            <a:pPr algn="l"/>
            <a:r>
              <a:rPr lang="en-US" sz="1000" b="1" i="0" u="none" strike="noStrike" dirty="0">
                <a:solidFill>
                  <a:srgbClr val="000000"/>
                </a:solidFill>
                <a:effectLst/>
                <a:latin typeface="Aptos" panose="020B0004020202020204" pitchFamily="34" charset="0"/>
              </a:rPr>
              <a:t>MAL BEINEKE</a:t>
            </a:r>
          </a:p>
          <a:p>
            <a:pPr algn="l"/>
            <a:r>
              <a:rPr lang="en-US" sz="1000" b="0" i="0" u="none" strike="noStrike" dirty="0">
                <a:solidFill>
                  <a:srgbClr val="000000"/>
                </a:solidFill>
                <a:effectLst/>
                <a:latin typeface="Aptos" panose="020B0004020202020204" pitchFamily="34" charset="0"/>
              </a:rPr>
              <a:t>Male, high baritone/tenor vocals</a:t>
            </a:r>
          </a:p>
          <a:p>
            <a:pPr algn="l"/>
            <a:r>
              <a:rPr lang="en-US" sz="1000" b="0" i="0" u="none" strike="noStrike" dirty="0">
                <a:solidFill>
                  <a:srgbClr val="000000"/>
                </a:solidFill>
                <a:effectLst/>
                <a:latin typeface="Aptos" panose="020B0004020202020204" pitchFamily="34" charset="0"/>
              </a:rPr>
              <a:t>Stuffy father of Lucas and exasperated husband to his rhyming Stepford wife, Alice. At one time was a follower of a</a:t>
            </a:r>
          </a:p>
          <a:p>
            <a:pPr algn="l"/>
            <a:r>
              <a:rPr lang="en-US" sz="1000" b="0" i="0" u="none" strike="noStrike" dirty="0">
                <a:solidFill>
                  <a:srgbClr val="000000"/>
                </a:solidFill>
                <a:effectLst/>
                <a:latin typeface="Aptos" panose="020B0004020202020204" pitchFamily="34" charset="0"/>
              </a:rPr>
              <a:t>grungy, dark band, but has lost that side of himself and has become a stereotypical businessman. Always looking out for</a:t>
            </a:r>
          </a:p>
          <a:p>
            <a:pPr algn="l"/>
            <a:r>
              <a:rPr lang="en-US" sz="1000" b="0" i="0" u="none" strike="noStrike" dirty="0">
                <a:solidFill>
                  <a:srgbClr val="000000"/>
                </a:solidFill>
                <a:effectLst/>
                <a:latin typeface="Aptos" panose="020B0004020202020204" pitchFamily="34" charset="0"/>
              </a:rPr>
              <a:t>his family’s future and how they might look to his colleagues and the rest of the world.</a:t>
            </a:r>
          </a:p>
          <a:p>
            <a:pPr algn="l"/>
            <a:endParaRPr lang="en-US" sz="1000" b="0" i="0" u="none" strike="noStrike" dirty="0">
              <a:solidFill>
                <a:srgbClr val="000000"/>
              </a:solidFill>
              <a:effectLst/>
              <a:latin typeface="Aptos" panose="020B0004020202020204" pitchFamily="34" charset="0"/>
            </a:endParaRPr>
          </a:p>
          <a:p>
            <a:pPr algn="l"/>
            <a:r>
              <a:rPr lang="en-US" sz="1000" b="1" i="0" u="none" strike="noStrike" dirty="0">
                <a:solidFill>
                  <a:srgbClr val="000000"/>
                </a:solidFill>
                <a:effectLst/>
                <a:latin typeface="Aptos" panose="020B0004020202020204" pitchFamily="34" charset="0"/>
              </a:rPr>
              <a:t>LURCH</a:t>
            </a:r>
          </a:p>
          <a:p>
            <a:pPr algn="l"/>
            <a:r>
              <a:rPr lang="en-US" sz="1000" b="0" i="0" u="none" strike="noStrike" dirty="0">
                <a:solidFill>
                  <a:srgbClr val="000000"/>
                </a:solidFill>
                <a:effectLst/>
                <a:latin typeface="Aptos" panose="020B0004020202020204" pitchFamily="34" charset="0"/>
              </a:rPr>
              <a:t>Male, Groans</a:t>
            </a:r>
          </a:p>
          <a:p>
            <a:pPr algn="l"/>
            <a:r>
              <a:rPr lang="en-US" sz="1000" b="0" i="0" u="none" strike="noStrike" dirty="0">
                <a:solidFill>
                  <a:srgbClr val="000000"/>
                </a:solidFill>
                <a:effectLst/>
                <a:latin typeface="Aptos" panose="020B0004020202020204" pitchFamily="34" charset="0"/>
              </a:rPr>
              <a:t>Most Likely a Zombie Butler</a:t>
            </a:r>
          </a:p>
          <a:p>
            <a:pPr algn="l"/>
            <a:r>
              <a:rPr lang="en-US" sz="1000" b="0" i="0" u="none" strike="noStrike" dirty="0">
                <a:solidFill>
                  <a:srgbClr val="000000"/>
                </a:solidFill>
                <a:effectLst/>
                <a:latin typeface="Aptos" panose="020B0004020202020204" pitchFamily="34" charset="0"/>
              </a:rPr>
              <a:t>The Addams butler who knows all, but says less. He speaks in moans and groans.</a:t>
            </a:r>
          </a:p>
          <a:p>
            <a:pPr algn="l"/>
            <a:endParaRPr lang="en-US" sz="1000" b="0" i="0" u="none" strike="noStrike" dirty="0">
              <a:solidFill>
                <a:srgbClr val="000000"/>
              </a:solidFill>
              <a:effectLst/>
              <a:latin typeface="Aptos" panose="020B0004020202020204" pitchFamily="34" charset="0"/>
            </a:endParaRPr>
          </a:p>
          <a:p>
            <a:pPr algn="l"/>
            <a:endParaRPr lang="en-US" sz="1000" dirty="0"/>
          </a:p>
        </p:txBody>
      </p:sp>
    </p:spTree>
    <p:extLst>
      <p:ext uri="{BB962C8B-B14F-4D97-AF65-F5344CB8AC3E}">
        <p14:creationId xmlns:p14="http://schemas.microsoft.com/office/powerpoint/2010/main" val="3072020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39B7F-986E-B6D5-0EC3-6B7BFD4596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55C6F4-717E-0A45-0004-44FD71A45480}"/>
              </a:ext>
            </a:extLst>
          </p:cNvPr>
          <p:cNvSpPr>
            <a:spLocks noGrp="1"/>
          </p:cNvSpPr>
          <p:nvPr>
            <p:ph type="ctrTitle"/>
          </p:nvPr>
        </p:nvSpPr>
        <p:spPr>
          <a:xfrm>
            <a:off x="1152823" y="1071562"/>
            <a:ext cx="6838355" cy="1578770"/>
          </a:xfrm>
        </p:spPr>
        <p:txBody>
          <a:bodyPr>
            <a:normAutofit fontScale="90000"/>
          </a:bodyPr>
          <a:lstStyle/>
          <a:p>
            <a:br>
              <a:rPr lang="en-US" dirty="0">
                <a:solidFill>
                  <a:schemeClr val="tx1"/>
                </a:solidFill>
              </a:rPr>
            </a:br>
            <a:endParaRPr lang="en-US" dirty="0">
              <a:solidFill>
                <a:schemeClr val="tx1"/>
              </a:solidFill>
            </a:endParaRPr>
          </a:p>
        </p:txBody>
      </p:sp>
      <p:sp>
        <p:nvSpPr>
          <p:cNvPr id="3" name="TextBox 2">
            <a:extLst>
              <a:ext uri="{FF2B5EF4-FFF2-40B4-BE49-F238E27FC236}">
                <a16:creationId xmlns:a16="http://schemas.microsoft.com/office/drawing/2014/main" id="{8660CA8D-CD2D-7C58-1C8D-6C9715906F17}"/>
              </a:ext>
            </a:extLst>
          </p:cNvPr>
          <p:cNvSpPr txBox="1"/>
          <p:nvPr/>
        </p:nvSpPr>
        <p:spPr>
          <a:xfrm>
            <a:off x="198783" y="234464"/>
            <a:ext cx="8497956" cy="4401205"/>
          </a:xfrm>
          <a:prstGeom prst="rect">
            <a:avLst/>
          </a:prstGeom>
          <a:noFill/>
        </p:spPr>
        <p:txBody>
          <a:bodyPr wrap="square" rtlCol="0">
            <a:spAutoFit/>
          </a:bodyPr>
          <a:lstStyle/>
          <a:p>
            <a:pPr algn="l"/>
            <a:r>
              <a:rPr lang="en-US" sz="1000" b="1" i="0" u="none" strike="noStrike" dirty="0">
                <a:solidFill>
                  <a:srgbClr val="000000"/>
                </a:solidFill>
                <a:effectLst/>
                <a:latin typeface="Aptos" panose="020B0004020202020204" pitchFamily="34" charset="0"/>
              </a:rPr>
              <a:t>PUGSLEY ADDAMS</a:t>
            </a:r>
          </a:p>
          <a:p>
            <a:pPr algn="l"/>
            <a:r>
              <a:rPr lang="en-US" sz="1000" b="0" i="0" u="none" strike="noStrike" dirty="0">
                <a:solidFill>
                  <a:srgbClr val="000000"/>
                </a:solidFill>
                <a:effectLst/>
                <a:latin typeface="Aptos" panose="020B0004020202020204" pitchFamily="34" charset="0"/>
              </a:rPr>
              <a:t>Male (or Female), Alto vocals</a:t>
            </a:r>
          </a:p>
          <a:p>
            <a:pPr algn="l"/>
            <a:r>
              <a:rPr lang="en-US" sz="1000" b="0" i="0" u="none" strike="noStrike" dirty="0">
                <a:solidFill>
                  <a:srgbClr val="000000"/>
                </a:solidFill>
                <a:effectLst/>
                <a:latin typeface="Aptos" panose="020B0004020202020204" pitchFamily="34" charset="0"/>
              </a:rPr>
              <a:t>Troublesome Younger Brother</a:t>
            </a:r>
          </a:p>
          <a:p>
            <a:pPr algn="l"/>
            <a:r>
              <a:rPr lang="en-US" sz="1000" b="0" i="0" u="none" strike="noStrike" dirty="0">
                <a:solidFill>
                  <a:srgbClr val="000000"/>
                </a:solidFill>
                <a:effectLst/>
                <a:latin typeface="Aptos" panose="020B0004020202020204" pitchFamily="34" charset="0"/>
              </a:rPr>
              <a:t>A funny and sometimes annoying young boy who loves being tortured by his sister. He wants to ensure he won’t lose his</a:t>
            </a:r>
          </a:p>
          <a:p>
            <a:pPr algn="l"/>
            <a:r>
              <a:rPr lang="en-US" sz="1000" b="0" i="0" u="none" strike="noStrike" dirty="0">
                <a:solidFill>
                  <a:srgbClr val="000000"/>
                </a:solidFill>
                <a:effectLst/>
                <a:latin typeface="Aptos" panose="020B0004020202020204" pitchFamily="34" charset="0"/>
              </a:rPr>
              <a:t>sister to her new boyfriend so he takes matters into his own hands. Strong, high vocals.</a:t>
            </a:r>
          </a:p>
          <a:p>
            <a:pPr algn="l"/>
            <a:endParaRPr lang="en-US" sz="1000" b="0" i="0" u="none" strike="noStrike" dirty="0">
              <a:solidFill>
                <a:srgbClr val="000000"/>
              </a:solidFill>
              <a:effectLst/>
              <a:latin typeface="Aptos" panose="020B0004020202020204" pitchFamily="34" charset="0"/>
            </a:endParaRPr>
          </a:p>
          <a:p>
            <a:pPr algn="l"/>
            <a:r>
              <a:rPr lang="en-US" sz="1000" b="1" i="0" u="none" strike="noStrike" dirty="0">
                <a:solidFill>
                  <a:srgbClr val="000000"/>
                </a:solidFill>
                <a:effectLst/>
                <a:latin typeface="Aptos" panose="020B0004020202020204" pitchFamily="34" charset="0"/>
              </a:rPr>
              <a:t>MORTICIA ADDAMS</a:t>
            </a:r>
          </a:p>
          <a:p>
            <a:pPr algn="l"/>
            <a:r>
              <a:rPr lang="en-US" sz="1000" b="0" i="0" u="none" strike="noStrike" dirty="0">
                <a:solidFill>
                  <a:srgbClr val="000000"/>
                </a:solidFill>
                <a:effectLst/>
                <a:latin typeface="Aptos" panose="020B0004020202020204" pitchFamily="34" charset="0"/>
              </a:rPr>
              <a:t>Female, Alto/mezzo vocals</a:t>
            </a:r>
          </a:p>
          <a:p>
            <a:pPr algn="l"/>
            <a:r>
              <a:rPr lang="en-US" sz="1000" b="0" i="0" u="none" strike="noStrike" dirty="0">
                <a:solidFill>
                  <a:srgbClr val="000000"/>
                </a:solidFill>
                <a:effectLst/>
                <a:latin typeface="Aptos" panose="020B0004020202020204" pitchFamily="34" charset="0"/>
              </a:rPr>
              <a:t>Strong Matriarch</a:t>
            </a:r>
          </a:p>
          <a:p>
            <a:pPr algn="l"/>
            <a:r>
              <a:rPr lang="en-US" sz="1000" b="0" i="0" u="none" strike="noStrike" dirty="0">
                <a:solidFill>
                  <a:srgbClr val="000000"/>
                </a:solidFill>
                <a:effectLst/>
                <a:latin typeface="Aptos" panose="020B0004020202020204" pitchFamily="34" charset="0"/>
              </a:rPr>
              <a:t>Attractive, strong willed woman – the strength of the family. An easy comedic actress with a dry wit. Feels her husband</a:t>
            </a:r>
          </a:p>
          <a:p>
            <a:pPr algn="l"/>
            <a:r>
              <a:rPr lang="en-US" sz="1000" b="0" i="0" u="none" strike="noStrike" dirty="0">
                <a:solidFill>
                  <a:srgbClr val="000000"/>
                </a:solidFill>
                <a:effectLst/>
                <a:latin typeface="Aptos" panose="020B0004020202020204" pitchFamily="34" charset="0"/>
              </a:rPr>
              <a:t>is hiding something from her and will use any tactic to lure the secret out. She is the real head of the family and fears her</a:t>
            </a:r>
          </a:p>
          <a:p>
            <a:pPr algn="l"/>
            <a:r>
              <a:rPr lang="en-US" sz="1000" b="0" i="0" u="none" strike="noStrike" dirty="0">
                <a:solidFill>
                  <a:srgbClr val="000000"/>
                </a:solidFill>
                <a:effectLst/>
                <a:latin typeface="Aptos" panose="020B0004020202020204" pitchFamily="34" charset="0"/>
              </a:rPr>
              <a:t>daughter and her aren’t as close as they used to be.</a:t>
            </a:r>
          </a:p>
          <a:p>
            <a:pPr algn="l"/>
            <a:endParaRPr lang="en-US" sz="1000" b="0" i="0" u="none" strike="noStrike" dirty="0">
              <a:solidFill>
                <a:srgbClr val="000000"/>
              </a:solidFill>
              <a:effectLst/>
              <a:latin typeface="Aptos" panose="020B0004020202020204" pitchFamily="34" charset="0"/>
            </a:endParaRPr>
          </a:p>
          <a:p>
            <a:pPr algn="l"/>
            <a:r>
              <a:rPr lang="en-US" sz="1000" b="1" i="0" u="none" strike="noStrike" dirty="0">
                <a:solidFill>
                  <a:srgbClr val="000000"/>
                </a:solidFill>
                <a:effectLst/>
                <a:latin typeface="Aptos" panose="020B0004020202020204" pitchFamily="34" charset="0"/>
              </a:rPr>
              <a:t>WEDNESDAY ADDAMS</a:t>
            </a:r>
          </a:p>
          <a:p>
            <a:pPr algn="l"/>
            <a:r>
              <a:rPr lang="en-US" sz="1000" b="0" i="0" u="none" strike="noStrike" dirty="0">
                <a:solidFill>
                  <a:srgbClr val="000000"/>
                </a:solidFill>
                <a:effectLst/>
                <a:latin typeface="Aptos" panose="020B0004020202020204" pitchFamily="34" charset="0"/>
              </a:rPr>
              <a:t>Female, Pop Soprano/Mezzo vocals</a:t>
            </a:r>
          </a:p>
          <a:p>
            <a:pPr algn="l"/>
            <a:r>
              <a:rPr lang="en-US" sz="1000" b="0" i="0" u="none" strike="noStrike" dirty="0">
                <a:solidFill>
                  <a:srgbClr val="000000"/>
                </a:solidFill>
                <a:effectLst/>
                <a:latin typeface="Aptos" panose="020B0004020202020204" pitchFamily="34" charset="0"/>
              </a:rPr>
              <a:t>Adventurous daughter</a:t>
            </a:r>
          </a:p>
          <a:p>
            <a:pPr algn="l"/>
            <a:r>
              <a:rPr lang="en-US" sz="1000" b="0" i="0" u="none" strike="noStrike" dirty="0">
                <a:solidFill>
                  <a:srgbClr val="000000"/>
                </a:solidFill>
                <a:effectLst/>
                <a:latin typeface="Aptos" panose="020B0004020202020204" pitchFamily="34" charset="0"/>
              </a:rPr>
              <a:t>Wednesday is a girl who has the same dry wit and sensibility of her mother. Finds love with a “normal” boy (Lucas) and</a:t>
            </a:r>
          </a:p>
          <a:p>
            <a:pPr algn="l"/>
            <a:r>
              <a:rPr lang="en-US" sz="1000" b="0" i="0" u="none" strike="noStrike" dirty="0">
                <a:solidFill>
                  <a:srgbClr val="000000"/>
                </a:solidFill>
                <a:effectLst/>
                <a:latin typeface="Aptos" panose="020B0004020202020204" pitchFamily="34" charset="0"/>
              </a:rPr>
              <a:t>wants to introduce his family to hers. She experiences the lovesick drama that comes with first love and when two very</a:t>
            </a:r>
          </a:p>
          <a:p>
            <a:pPr algn="l"/>
            <a:r>
              <a:rPr lang="en-US" sz="1000" b="0" i="0" u="none" strike="noStrike" dirty="0">
                <a:solidFill>
                  <a:srgbClr val="000000"/>
                </a:solidFill>
                <a:effectLst/>
                <a:latin typeface="Aptos" panose="020B0004020202020204" pitchFamily="34" charset="0"/>
              </a:rPr>
              <a:t>different families meet. She longs for the approval of her parents but isn't afraid to show her rebellious side.</a:t>
            </a:r>
          </a:p>
          <a:p>
            <a:pPr algn="l"/>
            <a:endParaRPr lang="en-US" sz="1000" b="0" i="0" u="none" strike="noStrike" dirty="0">
              <a:solidFill>
                <a:srgbClr val="000000"/>
              </a:solidFill>
              <a:effectLst/>
              <a:latin typeface="Aptos" panose="020B0004020202020204" pitchFamily="34" charset="0"/>
            </a:endParaRPr>
          </a:p>
          <a:p>
            <a:pPr algn="l"/>
            <a:r>
              <a:rPr lang="en-US" sz="1000" b="1" i="0" u="none" strike="noStrike" dirty="0">
                <a:solidFill>
                  <a:srgbClr val="000000"/>
                </a:solidFill>
                <a:effectLst/>
                <a:latin typeface="Aptos" panose="020B0004020202020204" pitchFamily="34" charset="0"/>
              </a:rPr>
              <a:t>ALICE BEINEKE</a:t>
            </a:r>
          </a:p>
          <a:p>
            <a:pPr algn="l"/>
            <a:r>
              <a:rPr lang="en-US" sz="1000" b="0" i="0" u="none" strike="noStrike" dirty="0">
                <a:solidFill>
                  <a:srgbClr val="000000"/>
                </a:solidFill>
                <a:effectLst/>
                <a:latin typeface="Aptos" panose="020B0004020202020204" pitchFamily="34" charset="0"/>
              </a:rPr>
              <a:t>Female, Soprano vocals</a:t>
            </a:r>
          </a:p>
          <a:p>
            <a:pPr algn="l"/>
            <a:r>
              <a:rPr lang="en-US" sz="1000" b="0" i="0" u="none" strike="noStrike" dirty="0">
                <a:solidFill>
                  <a:srgbClr val="000000"/>
                </a:solidFill>
                <a:effectLst/>
                <a:latin typeface="Aptos" panose="020B0004020202020204" pitchFamily="34" charset="0"/>
              </a:rPr>
              <a:t>Charming housewife comedic actress</a:t>
            </a:r>
          </a:p>
          <a:p>
            <a:pPr algn="l"/>
            <a:r>
              <a:rPr lang="en-US" sz="1000" b="0" i="0" u="none" strike="noStrike" dirty="0">
                <a:solidFill>
                  <a:srgbClr val="000000"/>
                </a:solidFill>
                <a:effectLst/>
                <a:latin typeface="Aptos" panose="020B0004020202020204" pitchFamily="34" charset="0"/>
              </a:rPr>
              <a:t>Mother of Lucas, devoted to her family so she puts aside her own desires. Alice is a quirky female who often speaks in</a:t>
            </a:r>
          </a:p>
          <a:p>
            <a:pPr algn="l"/>
            <a:r>
              <a:rPr lang="en-US" sz="1000" b="0" i="0" u="none" strike="noStrike" dirty="0">
                <a:solidFill>
                  <a:srgbClr val="000000"/>
                </a:solidFill>
                <a:effectLst/>
                <a:latin typeface="Aptos" panose="020B0004020202020204" pitchFamily="34" charset="0"/>
              </a:rPr>
              <a:t>rhymes and falls prey to the latest fads or quick fixes to her family or personal life. While at the Addams family dinner</a:t>
            </a:r>
          </a:p>
          <a:p>
            <a:pPr algn="l"/>
            <a:r>
              <a:rPr lang="en-US" sz="1000" b="0" i="0" u="none" strike="noStrike" dirty="0">
                <a:solidFill>
                  <a:srgbClr val="000000"/>
                </a:solidFill>
                <a:effectLst/>
                <a:latin typeface="Aptos" panose="020B0004020202020204" pitchFamily="34" charset="0"/>
              </a:rPr>
              <a:t>party, she drinks a potion that causes her to let her hair down and speak the truth rather than always appearing as</a:t>
            </a:r>
          </a:p>
          <a:p>
            <a:pPr algn="l"/>
            <a:r>
              <a:rPr lang="en-US" sz="1000" b="0" i="0" u="none" strike="noStrike" dirty="0">
                <a:solidFill>
                  <a:srgbClr val="000000"/>
                </a:solidFill>
                <a:effectLst/>
                <a:latin typeface="Aptos" panose="020B0004020202020204" pitchFamily="34" charset="0"/>
              </a:rPr>
              <a:t>“perfect”,</a:t>
            </a:r>
          </a:p>
        </p:txBody>
      </p:sp>
    </p:spTree>
    <p:extLst>
      <p:ext uri="{BB962C8B-B14F-4D97-AF65-F5344CB8AC3E}">
        <p14:creationId xmlns:p14="http://schemas.microsoft.com/office/powerpoint/2010/main" val="20613681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B53E3-038A-CB77-8E08-B94CA55239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71F7DA-D884-92DE-9F7B-E8C113603DB2}"/>
              </a:ext>
            </a:extLst>
          </p:cNvPr>
          <p:cNvSpPr>
            <a:spLocks noGrp="1"/>
          </p:cNvSpPr>
          <p:nvPr>
            <p:ph type="ctrTitle"/>
          </p:nvPr>
        </p:nvSpPr>
        <p:spPr>
          <a:xfrm>
            <a:off x="1152823" y="1071562"/>
            <a:ext cx="6838355" cy="1578770"/>
          </a:xfrm>
        </p:spPr>
        <p:txBody>
          <a:bodyPr>
            <a:normAutofit fontScale="90000"/>
          </a:bodyPr>
          <a:lstStyle/>
          <a:p>
            <a:br>
              <a:rPr lang="en-US" dirty="0">
                <a:solidFill>
                  <a:schemeClr val="tx1"/>
                </a:solidFill>
              </a:rPr>
            </a:br>
            <a:endParaRPr lang="en-US" dirty="0">
              <a:solidFill>
                <a:schemeClr val="tx1"/>
              </a:solidFill>
            </a:endParaRPr>
          </a:p>
        </p:txBody>
      </p:sp>
      <p:sp>
        <p:nvSpPr>
          <p:cNvPr id="3" name="TextBox 2">
            <a:extLst>
              <a:ext uri="{FF2B5EF4-FFF2-40B4-BE49-F238E27FC236}">
                <a16:creationId xmlns:a16="http://schemas.microsoft.com/office/drawing/2014/main" id="{1E808475-FA84-992A-6650-2E00464AC3C3}"/>
              </a:ext>
            </a:extLst>
          </p:cNvPr>
          <p:cNvSpPr txBox="1"/>
          <p:nvPr/>
        </p:nvSpPr>
        <p:spPr>
          <a:xfrm>
            <a:off x="198783" y="234464"/>
            <a:ext cx="8497956" cy="2092881"/>
          </a:xfrm>
          <a:prstGeom prst="rect">
            <a:avLst/>
          </a:prstGeom>
          <a:noFill/>
        </p:spPr>
        <p:txBody>
          <a:bodyPr wrap="square" rtlCol="0">
            <a:spAutoFit/>
          </a:bodyPr>
          <a:lstStyle/>
          <a:p>
            <a:pPr algn="l"/>
            <a:endParaRPr lang="en-US" sz="1000" b="0" i="0" u="none" strike="noStrike" dirty="0">
              <a:solidFill>
                <a:srgbClr val="000000"/>
              </a:solidFill>
              <a:effectLst/>
              <a:latin typeface="Aptos" panose="020B0004020202020204" pitchFamily="34" charset="0"/>
            </a:endParaRPr>
          </a:p>
          <a:p>
            <a:pPr algn="l"/>
            <a:r>
              <a:rPr lang="en-US" sz="1000" b="1" i="0" u="none" strike="noStrike" dirty="0">
                <a:solidFill>
                  <a:srgbClr val="000000"/>
                </a:solidFill>
                <a:effectLst/>
                <a:latin typeface="Aptos" panose="020B0004020202020204" pitchFamily="34" charset="0"/>
              </a:rPr>
              <a:t>GRANDMA</a:t>
            </a:r>
          </a:p>
          <a:p>
            <a:pPr algn="l"/>
            <a:r>
              <a:rPr lang="en-US" sz="1000" b="0" i="0" u="none" strike="noStrike" dirty="0">
                <a:solidFill>
                  <a:srgbClr val="000000"/>
                </a:solidFill>
                <a:effectLst/>
                <a:latin typeface="Aptos" panose="020B0004020202020204" pitchFamily="34" charset="0"/>
              </a:rPr>
              <a:t>Female, Character vocals</a:t>
            </a:r>
          </a:p>
          <a:p>
            <a:pPr algn="l"/>
            <a:r>
              <a:rPr lang="en-US" sz="1000" b="0" i="0" u="none" strike="noStrike" dirty="0">
                <a:solidFill>
                  <a:srgbClr val="000000"/>
                </a:solidFill>
                <a:effectLst/>
                <a:latin typeface="Aptos" panose="020B0004020202020204" pitchFamily="34" charset="0"/>
              </a:rPr>
              <a:t>Comedic actress</a:t>
            </a:r>
          </a:p>
          <a:p>
            <a:pPr algn="l"/>
            <a:r>
              <a:rPr lang="en-US" sz="1000" b="0" i="0" u="none" strike="noStrike" dirty="0">
                <a:solidFill>
                  <a:srgbClr val="000000"/>
                </a:solidFill>
                <a:effectLst/>
                <a:latin typeface="Aptos" panose="020B0004020202020204" pitchFamily="34" charset="0"/>
              </a:rPr>
              <a:t>She’s one feisty old woman. Fun and quirky, but don’t mess with her. Grandma often schemes with Pugsley and offers</a:t>
            </a:r>
          </a:p>
          <a:p>
            <a:pPr algn="l"/>
            <a:r>
              <a:rPr lang="en-US" sz="1000" b="0" i="0" u="none" strike="noStrike" dirty="0">
                <a:solidFill>
                  <a:srgbClr val="000000"/>
                </a:solidFill>
                <a:effectLst/>
                <a:latin typeface="Aptos" panose="020B0004020202020204" pitchFamily="34" charset="0"/>
              </a:rPr>
              <a:t>advice when needed. She’s more of an oddball than a typical, comforting grandmother figure.</a:t>
            </a:r>
          </a:p>
          <a:p>
            <a:pPr algn="l"/>
            <a:endParaRPr lang="en-US" sz="1000" b="0" i="0" u="none" strike="noStrike" dirty="0">
              <a:solidFill>
                <a:srgbClr val="000000"/>
              </a:solidFill>
              <a:effectLst/>
              <a:latin typeface="Aptos" panose="020B0004020202020204" pitchFamily="34" charset="0"/>
            </a:endParaRPr>
          </a:p>
          <a:p>
            <a:pPr algn="l"/>
            <a:r>
              <a:rPr lang="en-US" sz="1000" b="1" i="0" u="none" strike="noStrike" dirty="0">
                <a:solidFill>
                  <a:srgbClr val="000000"/>
                </a:solidFill>
                <a:effectLst/>
                <a:latin typeface="Aptos" panose="020B0004020202020204" pitchFamily="34" charset="0"/>
              </a:rPr>
              <a:t>ADDAMS ANCESTORS</a:t>
            </a:r>
          </a:p>
          <a:p>
            <a:pPr algn="l"/>
            <a:r>
              <a:rPr lang="en-US" sz="1000" b="0" i="0" u="none" strike="noStrike" dirty="0">
                <a:solidFill>
                  <a:srgbClr val="000000"/>
                </a:solidFill>
                <a:effectLst/>
                <a:latin typeface="Aptos" panose="020B0004020202020204" pitchFamily="34" charset="0"/>
              </a:rPr>
              <a:t>Male &amp; Female, all vocal ranges</a:t>
            </a:r>
          </a:p>
          <a:p>
            <a:pPr algn="l"/>
            <a:r>
              <a:rPr lang="en-US" sz="1000" b="0" i="0" u="none" strike="noStrike" dirty="0">
                <a:solidFill>
                  <a:srgbClr val="000000"/>
                </a:solidFill>
                <a:effectLst/>
                <a:latin typeface="Aptos" panose="020B0004020202020204" pitchFamily="34" charset="0"/>
              </a:rPr>
              <a:t>Ancestors of the Addams family now live on ‘the other side’, but are summoned once a year to come celebrate</a:t>
            </a:r>
          </a:p>
          <a:p>
            <a:pPr algn="l"/>
            <a:r>
              <a:rPr lang="en-US" sz="1000" b="0" i="0" u="none" strike="noStrike" dirty="0">
                <a:solidFill>
                  <a:srgbClr val="000000"/>
                </a:solidFill>
                <a:effectLst/>
                <a:latin typeface="Aptos" panose="020B0004020202020204" pitchFamily="34" charset="0"/>
              </a:rPr>
              <a:t>with the family. They help tell the story, offer advice and interact with the characters</a:t>
            </a:r>
          </a:p>
          <a:p>
            <a:br>
              <a:rPr lang="en-US" sz="1000" dirty="0"/>
            </a:br>
            <a:endParaRPr lang="en-US" sz="1000" dirty="0"/>
          </a:p>
        </p:txBody>
      </p:sp>
    </p:spTree>
    <p:extLst>
      <p:ext uri="{BB962C8B-B14F-4D97-AF65-F5344CB8AC3E}">
        <p14:creationId xmlns:p14="http://schemas.microsoft.com/office/powerpoint/2010/main" val="36042431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A77ED-A18A-C0FB-F015-BCF7EDC942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0B6E7C-78D7-1D6B-6628-4352D7B25D69}"/>
              </a:ext>
            </a:extLst>
          </p:cNvPr>
          <p:cNvSpPr>
            <a:spLocks noGrp="1"/>
          </p:cNvSpPr>
          <p:nvPr>
            <p:ph type="ctrTitle"/>
          </p:nvPr>
        </p:nvSpPr>
        <p:spPr>
          <a:xfrm>
            <a:off x="1152823" y="1071562"/>
            <a:ext cx="6838355" cy="1578770"/>
          </a:xfrm>
        </p:spPr>
        <p:txBody>
          <a:bodyPr>
            <a:normAutofit fontScale="90000"/>
          </a:bodyPr>
          <a:lstStyle/>
          <a:p>
            <a:br>
              <a:rPr lang="en-US" dirty="0">
                <a:solidFill>
                  <a:schemeClr val="tx1"/>
                </a:solidFill>
              </a:rPr>
            </a:br>
            <a:endParaRPr lang="en-US" dirty="0">
              <a:solidFill>
                <a:schemeClr val="tx1"/>
              </a:solidFill>
            </a:endParaRPr>
          </a:p>
        </p:txBody>
      </p:sp>
      <p:sp>
        <p:nvSpPr>
          <p:cNvPr id="3" name="TextBox 2">
            <a:extLst>
              <a:ext uri="{FF2B5EF4-FFF2-40B4-BE49-F238E27FC236}">
                <a16:creationId xmlns:a16="http://schemas.microsoft.com/office/drawing/2014/main" id="{ABD03E59-BC7E-2269-FADB-E1F826B9118F}"/>
              </a:ext>
            </a:extLst>
          </p:cNvPr>
          <p:cNvSpPr txBox="1"/>
          <p:nvPr/>
        </p:nvSpPr>
        <p:spPr>
          <a:xfrm>
            <a:off x="198783" y="234464"/>
            <a:ext cx="8497956" cy="1169551"/>
          </a:xfrm>
          <a:prstGeom prst="rect">
            <a:avLst/>
          </a:prstGeom>
          <a:noFill/>
        </p:spPr>
        <p:txBody>
          <a:bodyPr wrap="square" rtlCol="0">
            <a:spAutoFit/>
          </a:bodyPr>
          <a:lstStyle/>
          <a:p>
            <a:pPr algn="l"/>
            <a:endParaRPr lang="en-US" sz="1000" b="0" i="0" u="none" strike="noStrike" dirty="0">
              <a:solidFill>
                <a:srgbClr val="000000"/>
              </a:solidFill>
              <a:effectLst/>
              <a:latin typeface="Aptos" panose="020B0004020202020204" pitchFamily="34" charset="0"/>
            </a:endParaRPr>
          </a:p>
          <a:p>
            <a:pPr algn="ctr"/>
            <a:r>
              <a:rPr lang="en-US" sz="2000" b="1" i="0" u="none" strike="noStrike" dirty="0">
                <a:solidFill>
                  <a:srgbClr val="000000"/>
                </a:solidFill>
                <a:effectLst/>
                <a:latin typeface="Aptos" panose="020B0004020202020204" pitchFamily="34" charset="0"/>
              </a:rPr>
              <a:t>SIZE, LOOK AND GENDER</a:t>
            </a:r>
          </a:p>
          <a:p>
            <a:pPr algn="ctr"/>
            <a:endParaRPr lang="en-US" sz="2000" b="1" dirty="0">
              <a:latin typeface="Aptos" panose="020B0004020202020204" pitchFamily="34" charset="0"/>
            </a:endParaRPr>
          </a:p>
          <a:p>
            <a:pPr algn="ctr"/>
            <a:r>
              <a:rPr lang="en-US" sz="2000" b="1" dirty="0">
                <a:latin typeface="Aptos" panose="020B0004020202020204" pitchFamily="34" charset="0"/>
              </a:rPr>
              <a:t>SM – GET ALL NAMES/GRADES </a:t>
            </a:r>
            <a:endParaRPr lang="en-US" sz="2000" dirty="0"/>
          </a:p>
        </p:txBody>
      </p:sp>
    </p:spTree>
    <p:extLst>
      <p:ext uri="{BB962C8B-B14F-4D97-AF65-F5344CB8AC3E}">
        <p14:creationId xmlns:p14="http://schemas.microsoft.com/office/powerpoint/2010/main" val="26594143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439E9-8F07-BE13-286A-350D2A3A2C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33EFAA-D565-F544-E18D-B269A4498CE2}"/>
              </a:ext>
            </a:extLst>
          </p:cNvPr>
          <p:cNvSpPr>
            <a:spLocks noGrp="1"/>
          </p:cNvSpPr>
          <p:nvPr>
            <p:ph type="ctrTitle"/>
          </p:nvPr>
        </p:nvSpPr>
        <p:spPr>
          <a:xfrm>
            <a:off x="1152823" y="1071562"/>
            <a:ext cx="6838355" cy="1578770"/>
          </a:xfrm>
        </p:spPr>
        <p:txBody>
          <a:bodyPr>
            <a:normAutofit fontScale="90000"/>
          </a:bodyPr>
          <a:lstStyle/>
          <a:p>
            <a:r>
              <a:rPr lang="en-US" dirty="0">
                <a:solidFill>
                  <a:schemeClr val="tx1"/>
                </a:solidFill>
              </a:rPr>
              <a:t>AF</a:t>
            </a:r>
            <a:br>
              <a:rPr lang="en-US" dirty="0">
                <a:solidFill>
                  <a:schemeClr val="tx1"/>
                </a:solidFill>
              </a:rPr>
            </a:br>
            <a:r>
              <a:rPr lang="en-US" dirty="0">
                <a:solidFill>
                  <a:schemeClr val="tx1"/>
                </a:solidFill>
              </a:rPr>
              <a:t>Costuming</a:t>
            </a:r>
            <a:br>
              <a:rPr lang="en-US" dirty="0">
                <a:solidFill>
                  <a:schemeClr val="tx1"/>
                </a:solidFill>
              </a:rPr>
            </a:br>
            <a:endParaRPr lang="en-US" dirty="0">
              <a:solidFill>
                <a:schemeClr val="tx1"/>
              </a:solidFill>
            </a:endParaRPr>
          </a:p>
        </p:txBody>
      </p:sp>
      <p:sp>
        <p:nvSpPr>
          <p:cNvPr id="7" name="TextBox 6">
            <a:extLst>
              <a:ext uri="{FF2B5EF4-FFF2-40B4-BE49-F238E27FC236}">
                <a16:creationId xmlns:a16="http://schemas.microsoft.com/office/drawing/2014/main" id="{75005044-C117-8DB5-961D-F5F7A1045F20}"/>
              </a:ext>
            </a:extLst>
          </p:cNvPr>
          <p:cNvSpPr txBox="1"/>
          <p:nvPr/>
        </p:nvSpPr>
        <p:spPr>
          <a:xfrm>
            <a:off x="2286000" y="2122736"/>
            <a:ext cx="4572000" cy="2246769"/>
          </a:xfrm>
          <a:prstGeom prst="rect">
            <a:avLst/>
          </a:prstGeom>
          <a:noFill/>
        </p:spPr>
        <p:txBody>
          <a:bodyPr wrap="square">
            <a:spAutoFit/>
          </a:bodyPr>
          <a:lstStyle/>
          <a:p>
            <a:pPr algn="l"/>
            <a:r>
              <a:rPr lang="en-US" dirty="0">
                <a:solidFill>
                  <a:srgbClr val="1D1D1D"/>
                </a:solidFill>
                <a:latin typeface="Calibri" panose="020F0502020204030204" pitchFamily="34" charset="0"/>
              </a:rPr>
              <a:t>Some</a:t>
            </a:r>
            <a:r>
              <a:rPr lang="en-US" b="0" i="0" u="none" strike="noStrike" dirty="0">
                <a:solidFill>
                  <a:srgbClr val="1D1D1D"/>
                </a:solidFill>
                <a:effectLst/>
                <a:latin typeface="Calibri" panose="020F0502020204030204" pitchFamily="34" charset="0"/>
              </a:rPr>
              <a:t> costumes will be rented for this show. </a:t>
            </a:r>
          </a:p>
          <a:p>
            <a:pPr algn="l"/>
            <a:r>
              <a:rPr lang="en-US" b="0" i="0" u="none" strike="noStrike" dirty="0">
                <a:solidFill>
                  <a:srgbClr val="1D1D1D"/>
                </a:solidFill>
                <a:effectLst/>
                <a:latin typeface="Calibri" panose="020F0502020204030204" pitchFamily="34" charset="0"/>
              </a:rPr>
              <a:t>All students must provide their own undergarments for under rental costumes. </a:t>
            </a:r>
          </a:p>
          <a:p>
            <a:pPr algn="l"/>
            <a:r>
              <a:rPr lang="en-US" b="0" i="0" u="none" strike="noStrike" dirty="0">
                <a:solidFill>
                  <a:srgbClr val="1D1D1D"/>
                </a:solidFill>
                <a:effectLst/>
                <a:latin typeface="Calibri" panose="020F0502020204030204" pitchFamily="34" charset="0"/>
              </a:rPr>
              <a:t>All students must provide their own dark shoes. THEY MUST BE COMFORTABLE AND QUIET FOR DANCING. </a:t>
            </a:r>
          </a:p>
          <a:p>
            <a:pPr algn="l"/>
            <a:r>
              <a:rPr lang="en-US" b="0" i="0" u="none" strike="noStrike" dirty="0">
                <a:solidFill>
                  <a:srgbClr val="1D1D1D"/>
                </a:solidFill>
                <a:effectLst/>
                <a:latin typeface="Calibri" panose="020F0502020204030204" pitchFamily="34" charset="0"/>
              </a:rPr>
              <a:t>Rental costumes will be here the week before the show. </a:t>
            </a:r>
          </a:p>
          <a:p>
            <a:pPr algn="l"/>
            <a:r>
              <a:rPr lang="en-US" b="0" i="0" u="none" strike="noStrike" dirty="0">
                <a:solidFill>
                  <a:srgbClr val="1D1D1D"/>
                </a:solidFill>
                <a:effectLst/>
                <a:latin typeface="Calibri" panose="020F0502020204030204" pitchFamily="34" charset="0"/>
              </a:rPr>
              <a:t>All Students will take part in the “Fashion Show”</a:t>
            </a:r>
            <a:br>
              <a:rPr lang="en-US" b="0" i="0" u="none" strike="noStrike" dirty="0">
                <a:solidFill>
                  <a:srgbClr val="1D1D1D"/>
                </a:solidFill>
                <a:effectLst/>
                <a:latin typeface="Calibri" panose="020F0502020204030204" pitchFamily="34" charset="0"/>
              </a:rPr>
            </a:br>
            <a:endParaRPr lang="en-US" b="0" i="0" u="none" strike="noStrike" dirty="0">
              <a:solidFill>
                <a:srgbClr val="1D1D1D"/>
              </a:solidFill>
              <a:effectLst/>
              <a:latin typeface="Calibri" panose="020F0502020204030204" pitchFamily="34" charset="0"/>
            </a:endParaRPr>
          </a:p>
          <a:p>
            <a:br>
              <a:rPr lang="en-US" dirty="0"/>
            </a:br>
            <a:endParaRPr lang="en-US" dirty="0"/>
          </a:p>
        </p:txBody>
      </p:sp>
    </p:spTree>
    <p:extLst>
      <p:ext uri="{BB962C8B-B14F-4D97-AF65-F5344CB8AC3E}">
        <p14:creationId xmlns:p14="http://schemas.microsoft.com/office/powerpoint/2010/main" val="1131199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
        <p:cNvGrpSpPr/>
        <p:nvPr/>
      </p:nvGrpSpPr>
      <p:grpSpPr>
        <a:xfrm>
          <a:off x="0" y="0"/>
          <a:ext cx="0" cy="0"/>
          <a:chOff x="0" y="0"/>
          <a:chExt cx="0" cy="0"/>
        </a:xfrm>
      </p:grpSpPr>
      <p:sp>
        <p:nvSpPr>
          <p:cNvPr id="113" name="Google Shape;113;p21"/>
          <p:cNvSpPr txBox="1"/>
          <p:nvPr/>
        </p:nvSpPr>
        <p:spPr>
          <a:xfrm>
            <a:off x="219900" y="127350"/>
            <a:ext cx="8704200" cy="861744"/>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1200"/>
              </a:spcBef>
              <a:spcAft>
                <a:spcPts val="1200"/>
              </a:spcAft>
              <a:buNone/>
            </a:pPr>
            <a:r>
              <a:rPr lang="en" sz="2400" b="1" dirty="0">
                <a:latin typeface="Old Standard TT"/>
                <a:ea typeface="Old Standard TT"/>
                <a:cs typeface="Old Standard TT"/>
                <a:sym typeface="Old Standard TT"/>
              </a:rPr>
              <a:t>The Booster Board and Leads</a:t>
            </a:r>
            <a:endParaRPr sz="2400" b="1" dirty="0">
              <a:latin typeface="Old Standard TT"/>
              <a:ea typeface="Old Standard TT"/>
              <a:cs typeface="Old Standard TT"/>
              <a:sym typeface="Old Standard TT"/>
            </a:endParaRPr>
          </a:p>
        </p:txBody>
      </p:sp>
      <p:sp>
        <p:nvSpPr>
          <p:cNvPr id="114" name="Google Shape;114;p21"/>
          <p:cNvSpPr txBox="1"/>
          <p:nvPr/>
        </p:nvSpPr>
        <p:spPr>
          <a:xfrm>
            <a:off x="765000" y="1072951"/>
            <a:ext cx="7614000" cy="222388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t>President Melissa Carlson </a:t>
            </a:r>
            <a:endParaRPr sz="1600" dirty="0"/>
          </a:p>
          <a:p>
            <a:pPr marL="0" lvl="0" indent="0" algn="ctr" rtl="0">
              <a:spcBef>
                <a:spcPts val="0"/>
              </a:spcBef>
              <a:spcAft>
                <a:spcPts val="0"/>
              </a:spcAft>
              <a:buNone/>
            </a:pPr>
            <a:r>
              <a:rPr lang="en" sz="1600" dirty="0"/>
              <a:t>Vice President: Brandy Eckman </a:t>
            </a:r>
            <a:endParaRPr sz="1600" dirty="0"/>
          </a:p>
          <a:p>
            <a:pPr marL="0" lvl="0" indent="0" algn="ctr" rtl="0">
              <a:spcBef>
                <a:spcPts val="0"/>
              </a:spcBef>
              <a:spcAft>
                <a:spcPts val="0"/>
              </a:spcAft>
              <a:buNone/>
            </a:pPr>
            <a:r>
              <a:rPr lang="en" sz="1600" dirty="0"/>
              <a:t>Treasurer: Sarah Bushnell </a:t>
            </a:r>
            <a:endParaRPr sz="1600" dirty="0"/>
          </a:p>
          <a:p>
            <a:pPr lvl="0" algn="ctr"/>
            <a:r>
              <a:rPr lang="en" sz="1600" dirty="0"/>
              <a:t>Secretary: Lisa </a:t>
            </a:r>
            <a:r>
              <a:rPr lang="en" sz="1600" dirty="0" err="1"/>
              <a:t>Partyka</a:t>
            </a:r>
            <a:r>
              <a:rPr lang="en" sz="1600" dirty="0"/>
              <a:t> </a:t>
            </a:r>
          </a:p>
          <a:p>
            <a:pPr marL="0" lvl="0" indent="0" algn="ctr" rtl="0">
              <a:spcBef>
                <a:spcPts val="0"/>
              </a:spcBef>
              <a:spcAft>
                <a:spcPts val="0"/>
              </a:spcAft>
              <a:buNone/>
            </a:pPr>
            <a:r>
              <a:rPr lang="en" sz="1600" dirty="0"/>
              <a:t>Marketing/Promotions and Fundraising Lead: Brandy Eckman </a:t>
            </a:r>
            <a:endParaRPr sz="1600" dirty="0"/>
          </a:p>
          <a:p>
            <a:pPr marL="0" lvl="0" indent="0" algn="ctr" rtl="0">
              <a:spcBef>
                <a:spcPts val="0"/>
              </a:spcBef>
              <a:spcAft>
                <a:spcPts val="0"/>
              </a:spcAft>
              <a:buNone/>
            </a:pPr>
            <a:r>
              <a:rPr lang="en" sz="1600" dirty="0"/>
              <a:t>Lobby Decor Designer/Director: Melissa Carlson </a:t>
            </a:r>
            <a:endParaRP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animEffect transition="in" filter="fade">
                                      <p:cBhvr>
                                        <p:cTn id="7" dur="1000"/>
                                        <p:tgtEl>
                                          <p:spTgt spid="1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
                                            <p:txEl>
                                              <p:pRg st="1" end="1"/>
                                            </p:txEl>
                                          </p:spTgt>
                                        </p:tgtEl>
                                        <p:attrNameLst>
                                          <p:attrName>style.visibility</p:attrName>
                                        </p:attrNameLst>
                                      </p:cBhvr>
                                      <p:to>
                                        <p:strVal val="visible"/>
                                      </p:to>
                                    </p:set>
                                    <p:animEffect transition="in" filter="fade">
                                      <p:cBhvr>
                                        <p:cTn id="12" dur="1000"/>
                                        <p:tgtEl>
                                          <p:spTgt spid="1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4">
                                            <p:txEl>
                                              <p:pRg st="2" end="2"/>
                                            </p:txEl>
                                          </p:spTgt>
                                        </p:tgtEl>
                                        <p:attrNameLst>
                                          <p:attrName>style.visibility</p:attrName>
                                        </p:attrNameLst>
                                      </p:cBhvr>
                                      <p:to>
                                        <p:strVal val="visible"/>
                                      </p:to>
                                    </p:set>
                                    <p:animEffect transition="in" filter="fade">
                                      <p:cBhvr>
                                        <p:cTn id="17" dur="1000"/>
                                        <p:tgtEl>
                                          <p:spTgt spid="1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4">
                                            <p:txEl>
                                              <p:pRg st="3" end="3"/>
                                            </p:txEl>
                                          </p:spTgt>
                                        </p:tgtEl>
                                        <p:attrNameLst>
                                          <p:attrName>style.visibility</p:attrName>
                                        </p:attrNameLst>
                                      </p:cBhvr>
                                      <p:to>
                                        <p:strVal val="visible"/>
                                      </p:to>
                                    </p:set>
                                    <p:animEffect transition="in" filter="fade">
                                      <p:cBhvr>
                                        <p:cTn id="22" dur="1000"/>
                                        <p:tgtEl>
                                          <p:spTgt spid="1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4">
                                            <p:txEl>
                                              <p:pRg st="4" end="4"/>
                                            </p:txEl>
                                          </p:spTgt>
                                        </p:tgtEl>
                                        <p:attrNameLst>
                                          <p:attrName>style.visibility</p:attrName>
                                        </p:attrNameLst>
                                      </p:cBhvr>
                                      <p:to>
                                        <p:strVal val="visible"/>
                                      </p:to>
                                    </p:set>
                                    <p:animEffect transition="in" filter="fade">
                                      <p:cBhvr>
                                        <p:cTn id="27" dur="1000"/>
                                        <p:tgtEl>
                                          <p:spTgt spid="1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4">
                                            <p:txEl>
                                              <p:pRg st="5" end="5"/>
                                            </p:txEl>
                                          </p:spTgt>
                                        </p:tgtEl>
                                        <p:attrNameLst>
                                          <p:attrName>style.visibility</p:attrName>
                                        </p:attrNameLst>
                                      </p:cBhvr>
                                      <p:to>
                                        <p:strVal val="visible"/>
                                      </p:to>
                                    </p:set>
                                    <p:animEffect transition="in" filter="fade">
                                      <p:cBhvr>
                                        <p:cTn id="32" dur="1000"/>
                                        <p:tgtEl>
                                          <p:spTgt spid="1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7"/>
        <p:cNvGrpSpPr/>
        <p:nvPr/>
      </p:nvGrpSpPr>
      <p:grpSpPr>
        <a:xfrm>
          <a:off x="0" y="0"/>
          <a:ext cx="0" cy="0"/>
          <a:chOff x="0" y="0"/>
          <a:chExt cx="0" cy="0"/>
        </a:xfrm>
      </p:grpSpPr>
      <p:sp>
        <p:nvSpPr>
          <p:cNvPr id="158" name="Google Shape;158;p27"/>
          <p:cNvSpPr txBox="1"/>
          <p:nvPr/>
        </p:nvSpPr>
        <p:spPr>
          <a:xfrm>
            <a:off x="3564775" y="1968700"/>
            <a:ext cx="5208900" cy="2770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400">
                <a:solidFill>
                  <a:schemeClr val="dk1"/>
                </a:solidFill>
                <a:latin typeface="Open Sans"/>
                <a:ea typeface="Open Sans"/>
                <a:cs typeface="Open Sans"/>
                <a:sym typeface="Open Sans"/>
              </a:rPr>
              <a:t>Important communication from directors and boosters in the BAND app along with calendar updates.</a:t>
            </a:r>
            <a:endParaRPr sz="2400">
              <a:solidFill>
                <a:schemeClr val="dk1"/>
              </a:solidFill>
              <a:latin typeface="Open Sans"/>
              <a:ea typeface="Open Sans"/>
              <a:cs typeface="Open Sans"/>
              <a:sym typeface="Open Sans"/>
            </a:endParaRPr>
          </a:p>
          <a:p>
            <a:pPr marL="0" lvl="0" indent="0" algn="r" rtl="0">
              <a:spcBef>
                <a:spcPts val="0"/>
              </a:spcBef>
              <a:spcAft>
                <a:spcPts val="0"/>
              </a:spcAft>
              <a:buNone/>
            </a:pPr>
            <a:endParaRPr sz="2400">
              <a:solidFill>
                <a:schemeClr val="dk1"/>
              </a:solidFill>
              <a:latin typeface="Open Sans"/>
              <a:ea typeface="Open Sans"/>
              <a:cs typeface="Open Sans"/>
              <a:sym typeface="Open Sans"/>
            </a:endParaRPr>
          </a:p>
          <a:p>
            <a:pPr marL="0" lvl="0" indent="0" algn="r" rtl="0">
              <a:spcBef>
                <a:spcPts val="0"/>
              </a:spcBef>
              <a:spcAft>
                <a:spcPts val="0"/>
              </a:spcAft>
              <a:buNone/>
            </a:pPr>
            <a:r>
              <a:rPr lang="en" sz="2400">
                <a:solidFill>
                  <a:schemeClr val="dk1"/>
                </a:solidFill>
                <a:latin typeface="Open Sans"/>
                <a:ea typeface="Open Sans"/>
                <a:cs typeface="Open Sans"/>
                <a:sym typeface="Open Sans"/>
              </a:rPr>
              <a:t>This applies to all middle school and high school students and their families.</a:t>
            </a:r>
            <a:endParaRPr sz="2400">
              <a:solidFill>
                <a:schemeClr val="dk1"/>
              </a:solidFill>
              <a:latin typeface="Open Sans"/>
              <a:ea typeface="Open Sans"/>
              <a:cs typeface="Open Sans"/>
              <a:sym typeface="Open Sans"/>
            </a:endParaRPr>
          </a:p>
        </p:txBody>
      </p:sp>
      <p:pic>
        <p:nvPicPr>
          <p:cNvPr id="159" name="Google Shape;159;p27"/>
          <p:cNvPicPr preferRelativeResize="0"/>
          <p:nvPr/>
        </p:nvPicPr>
        <p:blipFill>
          <a:blip r:embed="rId4">
            <a:alphaModFix/>
          </a:blip>
          <a:stretch>
            <a:fillRect/>
          </a:stretch>
        </p:blipFill>
        <p:spPr>
          <a:xfrm>
            <a:off x="86068" y="1918600"/>
            <a:ext cx="3916607" cy="2870699"/>
          </a:xfrm>
          <a:prstGeom prst="rect">
            <a:avLst/>
          </a:prstGeom>
          <a:noFill/>
          <a:ln>
            <a:noFill/>
          </a:ln>
        </p:spPr>
      </p:pic>
      <p:sp>
        <p:nvSpPr>
          <p:cNvPr id="160" name="Google Shape;160;p27"/>
          <p:cNvSpPr txBox="1">
            <a:spLocks noGrp="1"/>
          </p:cNvSpPr>
          <p:nvPr>
            <p:ph type="ctrTitle"/>
          </p:nvPr>
        </p:nvSpPr>
        <p:spPr>
          <a:xfrm>
            <a:off x="0" y="122150"/>
            <a:ext cx="9144000" cy="20526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solidFill>
                  <a:schemeClr val="lt1"/>
                </a:solidFill>
                <a:highlight>
                  <a:srgbClr val="FF0000"/>
                </a:highlight>
                <a:latin typeface="Old Standard TT"/>
                <a:ea typeface="Old Standard TT"/>
                <a:cs typeface="Old Standard TT"/>
                <a:sym typeface="Old Standard TT"/>
              </a:rPr>
              <a:t>Centennial Theatre reminds you to</a:t>
            </a:r>
            <a:endParaRPr>
              <a:solidFill>
                <a:schemeClr val="lt1"/>
              </a:solidFill>
              <a:highlight>
                <a:srgbClr val="FF0000"/>
              </a:highlight>
              <a:latin typeface="Old Standard TT"/>
              <a:ea typeface="Old Standard TT"/>
              <a:cs typeface="Old Standard TT"/>
              <a:sym typeface="Old Standard TT"/>
            </a:endParaRPr>
          </a:p>
          <a:p>
            <a:pPr marL="0" lvl="0" indent="0" algn="ctr" rtl="0">
              <a:spcBef>
                <a:spcPts val="0"/>
              </a:spcBef>
              <a:spcAft>
                <a:spcPts val="0"/>
              </a:spcAft>
              <a:buNone/>
            </a:pPr>
            <a:r>
              <a:rPr lang="en">
                <a:solidFill>
                  <a:schemeClr val="lt1"/>
                </a:solidFill>
                <a:highlight>
                  <a:srgbClr val="FF0000"/>
                </a:highlight>
                <a:latin typeface="Old Standard TT"/>
                <a:ea typeface="Old Standard TT"/>
                <a:cs typeface="Old Standard TT"/>
                <a:sym typeface="Old Standard TT"/>
              </a:rPr>
              <a:t>Download the BAND App!</a:t>
            </a:r>
            <a:endParaRPr>
              <a:solidFill>
                <a:schemeClr val="lt1"/>
              </a:solidFill>
              <a:highlight>
                <a:srgbClr val="FF0000"/>
              </a:highlight>
              <a:latin typeface="Old Standard TT"/>
              <a:ea typeface="Old Standard TT"/>
              <a:cs typeface="Old Standard TT"/>
              <a:sym typeface="Old Standard T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4"/>
        <p:cNvGrpSpPr/>
        <p:nvPr/>
      </p:nvGrpSpPr>
      <p:grpSpPr>
        <a:xfrm>
          <a:off x="0" y="0"/>
          <a:ext cx="0" cy="0"/>
          <a:chOff x="0" y="0"/>
          <a:chExt cx="0" cy="0"/>
        </a:xfrm>
      </p:grpSpPr>
      <p:sp>
        <p:nvSpPr>
          <p:cNvPr id="165" name="Google Shape;165;p28"/>
          <p:cNvSpPr txBox="1">
            <a:spLocks noGrp="1"/>
          </p:cNvSpPr>
          <p:nvPr>
            <p:ph type="title"/>
          </p:nvPr>
        </p:nvSpPr>
        <p:spPr>
          <a:xfrm>
            <a:off x="311700" y="8382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20">
                <a:latin typeface="Old Standard TT"/>
                <a:ea typeface="Old Standard TT"/>
                <a:cs typeface="Old Standard TT"/>
                <a:sym typeface="Old Standard TT"/>
              </a:rPr>
              <a:t>Follow Us On Social Media For Updates!</a:t>
            </a:r>
            <a:endParaRPr sz="3020">
              <a:latin typeface="Old Standard TT"/>
              <a:ea typeface="Old Standard TT"/>
              <a:cs typeface="Old Standard TT"/>
              <a:sym typeface="Old Standard TT"/>
            </a:endParaRPr>
          </a:p>
        </p:txBody>
      </p:sp>
      <p:sp>
        <p:nvSpPr>
          <p:cNvPr id="166" name="Google Shape;166;p28"/>
          <p:cNvSpPr txBox="1"/>
          <p:nvPr/>
        </p:nvSpPr>
        <p:spPr>
          <a:xfrm>
            <a:off x="3072000" y="2442725"/>
            <a:ext cx="3000000" cy="389400"/>
          </a:xfrm>
          <a:prstGeom prst="rect">
            <a:avLst/>
          </a:prstGeom>
          <a:noFill/>
          <a:ln>
            <a:noFill/>
          </a:ln>
        </p:spPr>
        <p:txBody>
          <a:bodyPr spcFirstLastPara="1" wrap="square" lIns="91425" tIns="91425" rIns="91425" bIns="91425" anchor="t" anchorCtr="0">
            <a:spAutoFit/>
          </a:bodyPr>
          <a:lstStyle/>
          <a:p>
            <a:pPr marL="0" lvl="0" indent="0" algn="ctr" rtl="0">
              <a:lnSpc>
                <a:spcPct val="95000"/>
              </a:lnSpc>
              <a:spcBef>
                <a:spcPts val="0"/>
              </a:spcBef>
              <a:spcAft>
                <a:spcPts val="1200"/>
              </a:spcAft>
              <a:buNone/>
            </a:pPr>
            <a:endParaRPr/>
          </a:p>
        </p:txBody>
      </p:sp>
      <p:pic>
        <p:nvPicPr>
          <p:cNvPr id="167" name="Google Shape;167;p28"/>
          <p:cNvPicPr preferRelativeResize="0"/>
          <p:nvPr/>
        </p:nvPicPr>
        <p:blipFill>
          <a:blip r:embed="rId4">
            <a:alphaModFix/>
          </a:blip>
          <a:stretch>
            <a:fillRect/>
          </a:stretch>
        </p:blipFill>
        <p:spPr>
          <a:xfrm>
            <a:off x="3479513" y="1875775"/>
            <a:ext cx="2184975" cy="2183898"/>
          </a:xfrm>
          <a:prstGeom prst="rect">
            <a:avLst/>
          </a:prstGeom>
          <a:noFill/>
          <a:ln>
            <a:noFill/>
          </a:ln>
        </p:spPr>
      </p:pic>
      <p:pic>
        <p:nvPicPr>
          <p:cNvPr id="168" name="Google Shape;168;p28"/>
          <p:cNvPicPr preferRelativeResize="0"/>
          <p:nvPr/>
        </p:nvPicPr>
        <p:blipFill>
          <a:blip r:embed="rId5">
            <a:alphaModFix/>
          </a:blip>
          <a:stretch>
            <a:fillRect/>
          </a:stretch>
        </p:blipFill>
        <p:spPr>
          <a:xfrm>
            <a:off x="589700" y="1584125"/>
            <a:ext cx="2767200" cy="2767200"/>
          </a:xfrm>
          <a:prstGeom prst="rect">
            <a:avLst/>
          </a:prstGeom>
          <a:noFill/>
          <a:ln>
            <a:noFill/>
          </a:ln>
        </p:spPr>
      </p:pic>
      <p:pic>
        <p:nvPicPr>
          <p:cNvPr id="169" name="Google Shape;169;p28"/>
          <p:cNvPicPr preferRelativeResize="0"/>
          <p:nvPr/>
        </p:nvPicPr>
        <p:blipFill>
          <a:blip r:embed="rId6">
            <a:alphaModFix/>
          </a:blip>
          <a:stretch>
            <a:fillRect/>
          </a:stretch>
        </p:blipFill>
        <p:spPr>
          <a:xfrm>
            <a:off x="6118300" y="1704450"/>
            <a:ext cx="2526549" cy="25265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3"/>
        <p:cNvGrpSpPr/>
        <p:nvPr/>
      </p:nvGrpSpPr>
      <p:grpSpPr>
        <a:xfrm>
          <a:off x="0" y="0"/>
          <a:ext cx="0" cy="0"/>
          <a:chOff x="0" y="0"/>
          <a:chExt cx="0" cy="0"/>
        </a:xfrm>
      </p:grpSpPr>
      <p:sp>
        <p:nvSpPr>
          <p:cNvPr id="174" name="Google Shape;174;p29"/>
          <p:cNvSpPr txBox="1">
            <a:spLocks noGrp="1"/>
          </p:cNvSpPr>
          <p:nvPr>
            <p:ph type="ctrTitle"/>
          </p:nvPr>
        </p:nvSpPr>
        <p:spPr>
          <a:xfrm>
            <a:off x="311700" y="167025"/>
            <a:ext cx="8520600" cy="20223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None/>
            </a:pPr>
            <a:r>
              <a:rPr lang="en-US" sz="4000" dirty="0">
                <a:latin typeface="Old Standard TT"/>
                <a:ea typeface="Old Standard TT"/>
                <a:cs typeface="Old Standard TT"/>
                <a:sym typeface="Old Standard TT"/>
              </a:rPr>
              <a:t>EVERYTHING IS AT</a:t>
            </a:r>
            <a:br>
              <a:rPr lang="en-US" sz="4000" dirty="0">
                <a:latin typeface="Old Standard TT"/>
                <a:ea typeface="Old Standard TT"/>
                <a:cs typeface="Old Standard TT"/>
                <a:sym typeface="Old Standard TT"/>
              </a:rPr>
            </a:br>
            <a:endParaRPr sz="4000" dirty="0">
              <a:latin typeface="Old Standard TT"/>
              <a:ea typeface="Old Standard TT"/>
              <a:cs typeface="Old Standard TT"/>
              <a:sym typeface="Old Standard TT"/>
            </a:endParaRPr>
          </a:p>
          <a:p>
            <a:pPr marL="0" lvl="0" indent="0" algn="ctr" rtl="0">
              <a:lnSpc>
                <a:spcPct val="115000"/>
              </a:lnSpc>
              <a:spcBef>
                <a:spcPts val="0"/>
              </a:spcBef>
              <a:spcAft>
                <a:spcPts val="0"/>
              </a:spcAft>
              <a:buNone/>
            </a:pPr>
            <a:r>
              <a:rPr lang="en" sz="4000" b="1" dirty="0" err="1">
                <a:latin typeface="Old Standard TT"/>
                <a:ea typeface="Old Standard TT"/>
                <a:cs typeface="Old Standard TT"/>
                <a:sym typeface="Old Standard TT"/>
              </a:rPr>
              <a:t>CentennialTheatre.org</a:t>
            </a:r>
            <a:endParaRPr sz="4000" b="1" dirty="0">
              <a:latin typeface="Old Standard TT"/>
              <a:ea typeface="Old Standard TT"/>
              <a:cs typeface="Old Standard TT"/>
              <a:sym typeface="Old Standard TT"/>
            </a:endParaRPr>
          </a:p>
          <a:p>
            <a:pPr marL="0" lvl="0" indent="0" algn="ctr" rtl="0">
              <a:spcBef>
                <a:spcPts val="0"/>
              </a:spcBef>
              <a:spcAft>
                <a:spcPts val="0"/>
              </a:spcAft>
              <a:buNone/>
            </a:pPr>
            <a:endParaRPr sz="4000" dirty="0">
              <a:latin typeface="Old Standard TT"/>
              <a:ea typeface="Old Standard TT"/>
              <a:cs typeface="Old Standard TT"/>
              <a:sym typeface="Old Standard TT"/>
            </a:endParaRPr>
          </a:p>
          <a:p>
            <a:pPr marL="0" lvl="0" indent="0" algn="ctr" rtl="0">
              <a:spcBef>
                <a:spcPts val="0"/>
              </a:spcBef>
              <a:spcAft>
                <a:spcPts val="0"/>
              </a:spcAft>
              <a:buNone/>
            </a:pPr>
            <a:endParaRPr sz="4000" dirty="0">
              <a:latin typeface="Old Standard TT"/>
              <a:ea typeface="Old Standard TT"/>
              <a:cs typeface="Old Standard TT"/>
              <a:sym typeface="Old Standard TT"/>
            </a:endParaRPr>
          </a:p>
        </p:txBody>
      </p:sp>
      <p:sp>
        <p:nvSpPr>
          <p:cNvPr id="175" name="Google Shape;175;p29"/>
          <p:cNvSpPr txBox="1"/>
          <p:nvPr/>
        </p:nvSpPr>
        <p:spPr>
          <a:xfrm>
            <a:off x="2671300" y="2497725"/>
            <a:ext cx="4334700" cy="20319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SzPts val="2400"/>
              <a:buFont typeface="Open Sans"/>
              <a:buChar char="●"/>
            </a:pPr>
            <a:r>
              <a:rPr lang="en" sz="2400">
                <a:latin typeface="Open Sans"/>
                <a:ea typeface="Open Sans"/>
                <a:cs typeface="Open Sans"/>
                <a:sym typeface="Open Sans"/>
              </a:rPr>
              <a:t>Mandatory meetings</a:t>
            </a:r>
            <a:endParaRPr sz="2400">
              <a:latin typeface="Open Sans"/>
              <a:ea typeface="Open Sans"/>
              <a:cs typeface="Open Sans"/>
              <a:sym typeface="Open Sans"/>
            </a:endParaRPr>
          </a:p>
          <a:p>
            <a:pPr marL="457200" lvl="0" indent="-381000" algn="l" rtl="0">
              <a:spcBef>
                <a:spcPts val="0"/>
              </a:spcBef>
              <a:spcAft>
                <a:spcPts val="0"/>
              </a:spcAft>
              <a:buSzPts val="2400"/>
              <a:buFont typeface="Open Sans"/>
              <a:buChar char="●"/>
            </a:pPr>
            <a:r>
              <a:rPr lang="en" sz="2400">
                <a:latin typeface="Open Sans"/>
                <a:ea typeface="Open Sans"/>
                <a:cs typeface="Open Sans"/>
                <a:sym typeface="Open Sans"/>
              </a:rPr>
              <a:t>Auditions</a:t>
            </a:r>
            <a:endParaRPr sz="2400">
              <a:latin typeface="Open Sans"/>
              <a:ea typeface="Open Sans"/>
              <a:cs typeface="Open Sans"/>
              <a:sym typeface="Open Sans"/>
            </a:endParaRPr>
          </a:p>
          <a:p>
            <a:pPr marL="457200" lvl="0" indent="-381000" algn="l" rtl="0">
              <a:spcBef>
                <a:spcPts val="0"/>
              </a:spcBef>
              <a:spcAft>
                <a:spcPts val="0"/>
              </a:spcAft>
              <a:buSzPts val="2400"/>
              <a:buFont typeface="Open Sans"/>
              <a:buChar char="●"/>
            </a:pPr>
            <a:r>
              <a:rPr lang="en" sz="2400">
                <a:latin typeface="Open Sans"/>
                <a:ea typeface="Open Sans"/>
                <a:cs typeface="Open Sans"/>
                <a:sym typeface="Open Sans"/>
              </a:rPr>
              <a:t>Rehearsal Schedule</a:t>
            </a:r>
            <a:endParaRPr sz="2400">
              <a:latin typeface="Open Sans"/>
              <a:ea typeface="Open Sans"/>
              <a:cs typeface="Open Sans"/>
              <a:sym typeface="Open Sans"/>
            </a:endParaRPr>
          </a:p>
          <a:p>
            <a:pPr marL="457200" lvl="0" indent="-381000" algn="l" rtl="0">
              <a:spcBef>
                <a:spcPts val="0"/>
              </a:spcBef>
              <a:spcAft>
                <a:spcPts val="0"/>
              </a:spcAft>
              <a:buSzPts val="2400"/>
              <a:buFont typeface="Open Sans"/>
              <a:buChar char="●"/>
            </a:pPr>
            <a:r>
              <a:rPr lang="en" sz="2400">
                <a:latin typeface="Open Sans"/>
                <a:ea typeface="Open Sans"/>
                <a:cs typeface="Open Sans"/>
                <a:sym typeface="Open Sans"/>
              </a:rPr>
              <a:t>Forms</a:t>
            </a:r>
            <a:endParaRPr sz="2400">
              <a:latin typeface="Open Sans"/>
              <a:ea typeface="Open Sans"/>
              <a:cs typeface="Open Sans"/>
              <a:sym typeface="Open Sans"/>
            </a:endParaRPr>
          </a:p>
          <a:p>
            <a:pPr marL="457200" lvl="0" indent="-381000" algn="l" rtl="0">
              <a:spcBef>
                <a:spcPts val="0"/>
              </a:spcBef>
              <a:spcAft>
                <a:spcPts val="0"/>
              </a:spcAft>
              <a:buSzPts val="2400"/>
              <a:buFont typeface="Open Sans"/>
              <a:buChar char="●"/>
            </a:pPr>
            <a:r>
              <a:rPr lang="en" sz="2400">
                <a:latin typeface="Open Sans"/>
                <a:ea typeface="Open Sans"/>
                <a:cs typeface="Open Sans"/>
                <a:sym typeface="Open Sans"/>
              </a:rPr>
              <a:t>Performance schedules</a:t>
            </a:r>
            <a:endParaRPr sz="2400">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ctrTitle"/>
          </p:nvPr>
        </p:nvSpPr>
        <p:spPr>
          <a:xfrm>
            <a:off x="311700" y="167025"/>
            <a:ext cx="8520600" cy="2022300"/>
          </a:xfrm>
          <a:prstGeom prst="rect">
            <a:avLst/>
          </a:prstGeom>
        </p:spPr>
        <p:txBody>
          <a:bodyPr spcFirstLastPara="1" wrap="square" lIns="91425" tIns="91425" rIns="91425" bIns="91425" anchor="t" anchorCtr="0">
            <a:noAutofit/>
          </a:bodyPr>
          <a:lstStyle/>
          <a:p>
            <a:pPr marL="0" marR="0">
              <a:spcBef>
                <a:spcPts val="0"/>
              </a:spcBef>
              <a:spcAft>
                <a:spcPts val="0"/>
              </a:spcAft>
            </a:pPr>
            <a:r>
              <a:rPr lang="en-US" sz="3600" b="1" i="1" dirty="0">
                <a:solidFill>
                  <a:srgbClr val="1D1D1D"/>
                </a:solidFill>
                <a:effectLst/>
                <a:latin typeface="Calibri" panose="020F0502020204030204" pitchFamily="34" charset="0"/>
                <a:ea typeface="Times New Roman" panose="02020603050405020304" pitchFamily="18" charset="0"/>
              </a:rPr>
              <a:t>One Act</a:t>
            </a:r>
            <a:br>
              <a:rPr lang="en-US" sz="3600" b="1" i="1" dirty="0">
                <a:solidFill>
                  <a:srgbClr val="1D1D1D"/>
                </a:solidFill>
                <a:effectLst/>
                <a:latin typeface="Calibri" panose="020F0502020204030204" pitchFamily="34" charset="0"/>
                <a:ea typeface="Times New Roman" panose="02020603050405020304" pitchFamily="18" charset="0"/>
              </a:rPr>
            </a:br>
            <a:br>
              <a:rPr lang="en-US" sz="1800" b="1" i="1" dirty="0">
                <a:solidFill>
                  <a:srgbClr val="1D1D1D"/>
                </a:solidFill>
                <a:effectLst/>
                <a:latin typeface="Calibri" panose="020F0502020204030204" pitchFamily="34" charset="0"/>
                <a:ea typeface="Times New Roman" panose="02020603050405020304" pitchFamily="18" charset="0"/>
              </a:rPr>
            </a:br>
            <a:r>
              <a:rPr lang="en-US" sz="1800" b="1" i="1" dirty="0">
                <a:solidFill>
                  <a:srgbClr val="1D1D1D"/>
                </a:solidFill>
                <a:effectLst/>
                <a:latin typeface="Calibri" panose="020F0502020204030204" pitchFamily="34" charset="0"/>
                <a:ea typeface="Times New Roman" panose="02020603050405020304" pitchFamily="18" charset="0"/>
              </a:rPr>
              <a:t>Auditions and INFORMATIONAL MEETING</a:t>
            </a:r>
            <a:br>
              <a:rPr lang="en-US" sz="1800" b="1" i="1" dirty="0">
                <a:solidFill>
                  <a:srgbClr val="1D1D1D"/>
                </a:solidFill>
                <a:effectLst/>
                <a:latin typeface="Calibri" panose="020F0502020204030204" pitchFamily="34" charset="0"/>
                <a:ea typeface="Times New Roman" panose="02020603050405020304" pitchFamily="18" charset="0"/>
              </a:rPr>
            </a:br>
            <a:r>
              <a:rPr lang="en-US" sz="1800" b="1" i="1" dirty="0">
                <a:solidFill>
                  <a:srgbClr val="1D1D1D"/>
                </a:solidFill>
                <a:effectLst/>
                <a:latin typeface="Calibri" panose="020F0502020204030204" pitchFamily="34" charset="0"/>
                <a:ea typeface="Times New Roman" panose="02020603050405020304" pitchFamily="18" charset="0"/>
              </a:rPr>
              <a:t>12/16 – 6:30 – </a:t>
            </a:r>
            <a:r>
              <a:rPr lang="en-US" sz="1800" b="1" i="1" dirty="0">
                <a:solidFill>
                  <a:srgbClr val="1D1D1D"/>
                </a:solidFill>
                <a:latin typeface="Calibri" panose="020F0502020204030204" pitchFamily="34" charset="0"/>
                <a:ea typeface="Times New Roman" panose="02020603050405020304" pitchFamily="18" charset="0"/>
              </a:rPr>
              <a:t>7:30</a:t>
            </a:r>
            <a:br>
              <a:rPr lang="en-US" sz="1800" b="1" i="1" dirty="0">
                <a:solidFill>
                  <a:srgbClr val="1D1D1D"/>
                </a:solidFill>
                <a:effectLst/>
                <a:latin typeface="Calibri" panose="020F0502020204030204" pitchFamily="34" charset="0"/>
                <a:ea typeface="Times New Roman" panose="02020603050405020304" pitchFamily="18" charset="0"/>
              </a:rPr>
            </a:br>
            <a:r>
              <a:rPr lang="en-US" sz="1800" b="1" i="1" dirty="0">
                <a:solidFill>
                  <a:srgbClr val="1D1D1D"/>
                </a:solidFill>
                <a:effectLst/>
                <a:latin typeface="Calibri" panose="020F0502020204030204" pitchFamily="34" charset="0"/>
                <a:ea typeface="Times New Roman" panose="02020603050405020304" pitchFamily="18" charset="0"/>
              </a:rPr>
              <a:t>PAC</a:t>
            </a:r>
            <a:br>
              <a:rPr lang="en-US" sz="1800" b="1" i="1" dirty="0">
                <a:solidFill>
                  <a:srgbClr val="1D1D1D"/>
                </a:solidFill>
                <a:effectLst/>
                <a:latin typeface="Calibri" panose="020F0502020204030204" pitchFamily="34" charset="0"/>
                <a:ea typeface="Times New Roman" panose="02020603050405020304" pitchFamily="18" charset="0"/>
              </a:rPr>
            </a:br>
            <a:br>
              <a:rPr lang="en-US" sz="1800" b="1" i="1" dirty="0">
                <a:solidFill>
                  <a:srgbClr val="1D1D1D"/>
                </a:solidFill>
                <a:effectLst/>
                <a:latin typeface="Calibri" panose="020F0502020204030204" pitchFamily="34" charset="0"/>
                <a:ea typeface="Times New Roman" panose="02020603050405020304" pitchFamily="18" charset="0"/>
              </a:rPr>
            </a:br>
            <a:r>
              <a:rPr lang="en-US" sz="1800" b="1" i="1" dirty="0">
                <a:solidFill>
                  <a:srgbClr val="1D1D1D"/>
                </a:solidFill>
                <a:effectLst/>
                <a:latin typeface="Calibri" panose="020F0502020204030204" pitchFamily="34" charset="0"/>
                <a:ea typeface="Times New Roman" panose="02020603050405020304" pitchFamily="18" charset="0"/>
              </a:rPr>
              <a:t>All Things One Act Explained </a:t>
            </a:r>
            <a:r>
              <a:rPr lang="en-US" sz="1800" b="1" i="1" dirty="0">
                <a:solidFill>
                  <a:srgbClr val="1D1D1D"/>
                </a:solidFill>
                <a:latin typeface="Calibri" panose="020F0502020204030204" pitchFamily="34" charset="0"/>
                <a:ea typeface="Times New Roman" panose="02020603050405020304" pitchFamily="18" charset="0"/>
              </a:rPr>
              <a:t> and then you audition</a:t>
            </a:r>
            <a:br>
              <a:rPr lang="en-US" sz="1800" b="1" i="1" dirty="0">
                <a:solidFill>
                  <a:srgbClr val="1D1D1D"/>
                </a:solidFill>
                <a:latin typeface="Calibri" panose="020F0502020204030204" pitchFamily="34" charset="0"/>
                <a:ea typeface="Times New Roman" panose="02020603050405020304" pitchFamily="18" charset="0"/>
              </a:rPr>
            </a:br>
            <a:br>
              <a:rPr lang="en-US" sz="1800" b="1" i="1" dirty="0">
                <a:solidFill>
                  <a:srgbClr val="1D1D1D"/>
                </a:solidFill>
                <a:latin typeface="Calibri" panose="020F0502020204030204" pitchFamily="34" charset="0"/>
                <a:ea typeface="Times New Roman" panose="02020603050405020304" pitchFamily="18" charset="0"/>
              </a:rPr>
            </a:br>
            <a:r>
              <a:rPr lang="en-US" sz="1800" b="1" i="1" dirty="0">
                <a:solidFill>
                  <a:srgbClr val="1D1D1D"/>
                </a:solidFill>
                <a:latin typeface="Calibri" panose="020F0502020204030204" pitchFamily="34" charset="0"/>
                <a:ea typeface="Times New Roman" panose="02020603050405020304" pitchFamily="18" charset="0"/>
              </a:rPr>
              <a:t>Sides / schedule are online</a:t>
            </a:r>
            <a:br>
              <a:rPr lang="en-US" sz="1800" b="1" i="1" dirty="0">
                <a:solidFill>
                  <a:srgbClr val="1D1D1D"/>
                </a:solidFill>
                <a:effectLst/>
                <a:latin typeface="Calibri" panose="020F0502020204030204" pitchFamily="34" charset="0"/>
                <a:ea typeface="Times New Roman" panose="02020603050405020304" pitchFamily="18" charset="0"/>
              </a:rPr>
            </a:br>
            <a:br>
              <a:rPr lang="en-US" sz="1800" b="1" i="1" dirty="0">
                <a:solidFill>
                  <a:srgbClr val="1D1D1D"/>
                </a:solidFill>
                <a:latin typeface="Calibri" panose="020F0502020204030204" pitchFamily="34" charset="0"/>
                <a:ea typeface="Times New Roman" panose="02020603050405020304" pitchFamily="18" charset="0"/>
              </a:rPr>
            </a:br>
            <a:r>
              <a:rPr lang="en-US" sz="1800" b="1" i="1" dirty="0">
                <a:solidFill>
                  <a:srgbClr val="1D1D1D"/>
                </a:solidFill>
                <a:latin typeface="Calibri" panose="020F0502020204030204" pitchFamily="34" charset="0"/>
                <a:ea typeface="Times New Roman" panose="02020603050405020304" pitchFamily="18" charset="0"/>
              </a:rPr>
              <a:t>Must Register before Monday night</a:t>
            </a:r>
            <a:br>
              <a:rPr lang="en-US" sz="1800" b="1" i="1" dirty="0">
                <a:solidFill>
                  <a:srgbClr val="1D1D1D"/>
                </a:solidFill>
                <a:effectLst/>
                <a:latin typeface="Calibri" panose="020F0502020204030204" pitchFamily="34" charset="0"/>
                <a:ea typeface="Times New Roman" panose="02020603050405020304" pitchFamily="18" charset="0"/>
              </a:rPr>
            </a:br>
            <a:br>
              <a:rPr lang="en-US" sz="1800" b="1" i="1" dirty="0">
                <a:solidFill>
                  <a:srgbClr val="1D1D1D"/>
                </a:solidFill>
                <a:effectLst/>
                <a:latin typeface="Calibri" panose="020F0502020204030204" pitchFamily="34" charset="0"/>
                <a:ea typeface="Times New Roman" panose="02020603050405020304" pitchFamily="18" charset="0"/>
              </a:rPr>
            </a:br>
            <a:r>
              <a:rPr lang="en-US" sz="1800" b="1" i="1" dirty="0">
                <a:solidFill>
                  <a:srgbClr val="1D1D1D"/>
                </a:solidFill>
                <a:effectLst/>
                <a:latin typeface="Calibri" panose="020F0502020204030204" pitchFamily="34" charset="0"/>
                <a:ea typeface="Times New Roman" panose="02020603050405020304" pitchFamily="18" charset="0"/>
              </a:rPr>
              <a:t>CENTENNIALTHEATRE.ORG</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8015543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D82323"/>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36143</TotalTime>
  <Words>4942</Words>
  <Application>Microsoft Macintosh PowerPoint</Application>
  <PresentationFormat>On-screen Show (16:9)</PresentationFormat>
  <Paragraphs>221</Paragraphs>
  <Slides>46</Slides>
  <Notes>37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Times New Roman</vt:lpstr>
      <vt:lpstr>Helvetica</vt:lpstr>
      <vt:lpstr>Old Standard TT</vt:lpstr>
      <vt:lpstr>Open Sans</vt:lpstr>
      <vt:lpstr>Calibri</vt:lpstr>
      <vt:lpstr>Helvetica Neue</vt:lpstr>
      <vt:lpstr>AppleSystemUIFont</vt:lpstr>
      <vt:lpstr>Aptos</vt:lpstr>
      <vt:lpstr>Simple Light</vt:lpstr>
      <vt:lpstr>PowerPoint Presentation</vt:lpstr>
      <vt:lpstr>Welcome to the Centennial Theatre 2025 Musical Information Meeting</vt:lpstr>
      <vt:lpstr>PowerPoint Presentation</vt:lpstr>
      <vt:lpstr>PowerPoint Presentation</vt:lpstr>
      <vt:lpstr>PowerPoint Presentation</vt:lpstr>
      <vt:lpstr>Centennial Theatre reminds you to Download the BAND App!</vt:lpstr>
      <vt:lpstr>Follow Us On Social Media For Updates!</vt:lpstr>
      <vt:lpstr>EVERYTHING IS AT  CentennialTheatre.org  </vt:lpstr>
      <vt:lpstr>One Act  Auditions and INFORMATIONAL MEETING 12/16 – 6:30 – 7:30 PAC  All Things One Act Explained  and then you audition  Sides / schedule are online  Must Register before Monday night  CENTENNIALTHEATRE.ORG</vt:lpstr>
      <vt:lpstr>HS IMPROV 2025 SCHEDULE JANUARY 27 th - 5:30 – 7:00 - PAC 29 th - 5:30 – 7:00 - PAC 31 st - 5:30 – 7:00 - PAC FEBRUARY 3 rd - 5:30 – 7:00 – PAC 5 th - 5:30 – 7:00 – PAC 7 th - 5:30 – 7:00 – PAC 10 TH - 5:30 – 7:00 – PAC 12 TH - 5:30 – 7:00 – PAC 14 TH - 5:30 – 7:00 – PAC 19 TH - 5:30 – 7:00 – PAC 21 ST - 5:30 – 7:00 – PAC 24 TH - 5:30 – 7:00 – PAC 26 TH - 5:00 – 8:00 – PAC – FRIENDS AND FAMILY PERFORMANCE – 5:00 call/6:00 Show 28 TH - 5:30 – 7:00 – PAC APRIL 12th - TWIN CITIES IMPROV FESTIVAL. PiM High School 9:00am - 3:00pm.  </vt:lpstr>
      <vt:lpstr>Centennial Alumni Summer Stock Theatre - C.A.S.T. Presents Shakespeare Summer Theatre  Former theater alumni and current Centennial Theatre students performed together for a summer show based on a Shakespeare production. Featuring all ages from beginning middle school to adult.  Our July 2024 Productions Will Be: A Winters Tale and Some other Shakespeary thingy Directed by Shanan Custer and Eric Webster</vt:lpstr>
      <vt:lpstr>PowerPoint Presentation</vt:lpstr>
      <vt:lpstr>PowerPoint Presentation</vt:lpstr>
      <vt:lpstr>*Lettering  Those involved in theater at Centennial High School as cast/crew/volunteer can earn points towards a Varsity Theater letter based on their participation in productions.   To receive a Varsity Letter, a student must have earned a total of 40 points for the year.    Ask for the rundown of the point values for different participation levels. </vt:lpstr>
      <vt:lpstr>PowerPoint Presentation</vt:lpstr>
      <vt:lpstr>PowerPoint Presentation</vt:lpstr>
      <vt:lpstr> SHOW TICKETS  TICKETS FOR SHOWS GO ON SALE TWO WEEKS BEFORE OPENING NIGHT   ALL TICKETS NEED TO BE PURCHASED ONLINE  </vt:lpstr>
      <vt:lpstr>REGISTRATION  Parent Portal  REGISTER NOW! CAST AND CREW!  ACTORS YOU HAVE TO BE REGISTERED  AND BRING FILLED OUT FORM TO AUDITION  CREW MUST REGISTER BY January 2!  Crew must bring signed/filled out  forms to west office and have them put in  Mr. Websters Mailbox BY JANUARY 2nd!  For Crew; Failure to drop off form and be registered by January 2nd will mean you forfeit your spot to someone on the wait list for Crew.   </vt:lpstr>
      <vt:lpstr>*CREW PRODUCTION TEAM   *Costuming – Laurie Tangren  *Make-up – Annika McCarthy / Costume Crew and EVERY ACTOR  *Booth Crew – Eric Webster – Lights/Sound/Spotlights    *Set and Props Design Crew – Kris Schmidt  *Stage Managers – Delaney Schmitt / Hayden Partyka / Eliot Malone / Olivia Fuller / March Towey  *Run Crew – part of Set Crew  *Props Master  *Ushering – set crew       </vt:lpstr>
      <vt:lpstr>*CREW INFORMATION  IF YOU PARTICIPATED IN CREW IN THE FALL PLAY YOU ARE AUTOMATICALLY IN FOR THE SAME CREW POSITION FOR THE MUSICAL.  IF YOU WANT TO SWITCH TO A DIFFERENT CREW YOU MUST FILL OUT A WAIT LIST FORM.    IF YOU WERE ON TWO CREWS THIS FALL YOU MUST GO ON WAITLIST FOR SECOND CREW CHOICE  If you were not on crew for the fall play fill out a waitlist form. You will be notified Via Email that you put on the wait form if there is an opening, and if you accept upon notification, you must register and fill out the crew form and drop off to Mr. Websters mailbox RIGHT AWAY!    Upperclass down priority  If you audition for the show and do not make it in and want to be on crew please fill out that section on the form. You will be notified Via Email that you put on the wait form if there is an opening, and if you accept upon notification, you must register and fill out the crew form and drop off to  Mr. Websters mailbox RIGHT AWAY!    Schedules for each crew will be posted on Centennialtheatre.org Set crew schedule by…. Booth Crew schedule is already up Costume Crew schedule….  WE HAVE LIMITED NUMBERS FOR CREW POSITIONS AVAILABLE.      </vt:lpstr>
      <vt:lpstr>PowerPoint Presentation</vt:lpstr>
      <vt:lpstr>Make-up  Under the guidance of Mrs. Tangren and Costume/Make-up Crew  MAKE UP FOR ADDAMS FAMILY IS INTENSE!  *YOU WILL ALL BE DOING YOUR OWN MAKE-UP!  *MAKE UP FOR THE SHOW WILL / WILL NOT BE PROVIDED  *THERE WILL BE A “MAKE-UP DAY” WHERE YOU WILL ALL LEARN HOW TO PUT ON YOUR OWN MAKE-UP – THIS DATE IS TBD BUT WILL BE SOMETIME IN APRIL  </vt:lpstr>
      <vt:lpstr>GENERAL Make-up information slide IGNORE THIS INFO FOR ADDAMS FAMILY  Under the guidance of Mrs. Tangren and Costume/Make-up Crew  Make up if needed for the show will be as follows  You can do your own Make-up  but must be approved by Miss Tangren    IF there is Specialty make up for a role required, then it IS mandatory and determined by the Directors.  We will check with the student if they are ok with specialty make-up requirements before casting.  You may request Make-up be applied by a Make-up Crew member if you wish.  We will supply make-up for any specialty make-up that needs to be done   OTHERWISE YOU MUST SUPPLY YOUR OWN MAKE UP  There is some make-up kits in the dressing room you can use if you wish.  YOU DO NOT HAVE TO WEAR MAKE-UP IF THE ROLE DOESN”T REQUIRE SPECIALTY MAKE-UP </vt:lpstr>
      <vt:lpstr>CREW ATTENDANCE REQUIREMENTS  BOOTH CREW – you must commit to all rehearsals  and all shows you are called for  SET CREW/COSTUME CREW – Flexible.  Come to the scheduled set crew days or not.  However, attendance will be figured in to your lettering points for set crew.  If you only come a few times, that will effect your lettering points.  ALL SET AND COSTUME CREW SHOULD PLAN ON BEING AT EVERY SHOW  </vt:lpstr>
      <vt:lpstr> CREWS MUST REGISTER BY January 2!  Crews must bring signed/filled out  forms to west office and have them put in Mr. Websters Mailbox BY JANUARY 2nd!  For Crew; Failure to drop off form and be registered by January 2nd will mean you forfeit your spot to someone on the wait list for Crew.  DO IT NOW </vt:lpstr>
      <vt:lpstr>*Expectations for participation in the Musical/theater program    When called show up on time   THERE ARE MANY COMMUNICATIONS SYSTEMS IN PLACE  -  KNOW THE SCHEDULE AND KNOW WHAT”S GOING ON   Be on time   Respect of everyone's time - come focused and ready to go.  This allows  for short  rehearsal time frames    PARENTS - Pick up your student on time - PLEASE     Play well with others.  RESPECT for every person in this program.  We  all come from different backgrounds and belief systems.  We honor  personal life philosophies. </vt:lpstr>
      <vt:lpstr> What you do and how you do in each production matters in consideration and assessment for the next production.  ACTORS AND CREW  </vt:lpstr>
      <vt:lpstr>CONFLICTS   MUSICALS ARE A LOT OF COMMITMENT AND WORK.  COMMITMENT TO THE MUSICAL IS ESSENTIAL TO BE ABLE TO DO A MUSICAL PRODUCTION.  Conflicts need to be minimal!!!!  ACTORS - YOU MUST GO THROUGH YOUR SCHEDULE AND HAVE YOUR CONFLICTS FOR THE ENTIRE PROCESS SUBMITTED AT THE AUDITION.  Once conflicts are submitted you are expected to be at all rehearsals and shows that you have not submitted a conflict for.  This does NOT INCLUDE SICKNESS OR FAMILY EMERGENCIES.  Submit to Directors AND Stage Manager any conflict that arises during the course of the rehearsal process and they will be evaluated on a case-by-case basis.   We are flexible and work with conflicts and are much more lenient than other activities. BUT If we approve your conflicts, we ask you honor the commitment once we have established a schedule that works for the program.  PLEASE, other than emergencies, avoid last minute conflicts.  If you have a job, figure it out with who you work for before committing to the program/show.</vt:lpstr>
      <vt:lpstr>"We don’t compare ourselves to anybody else — that will steal your joy. We compare ourselves to who we were yesterday and try to be better today than we were yesterday.''   Showing up on time and working hard and being someone people like to work with and be around-   IS MUCH MORE IMPORTANT THAN TALENT.    </vt:lpstr>
      <vt:lpstr> CREWS RELEASED  QUESTIONS CONCERNING CREW</vt:lpstr>
      <vt:lpstr>AUDITION INFO FOR ACTORS   PLEASE BRING BACK PARENT/GUARDIAN SIGNED PAPERWORK  WHEN YOU AUDITION  YOU MUST BE REGISTERED AND HAVE PAPERWORK TO AUDITION  IF YOU ARE NOT REGISTERED AND/OR HAVE PAPERWORK YOU WILL NOT BE ALLOWED TO AUDITION.  THIS IS IN COMPLIANCE WITH DISTRICT POLICIES REGARDING ACTIVITIES.   IF NOT CAST AND YOU REQUEST TO BE ON A CREW AND THE CREW YOU HAVE REQUESTED IS FULL  YOU WILL BE PUT ON WAIT LIST </vt:lpstr>
      <vt:lpstr>ACTORS - get off book on your own!    ESSENTIAL THAT YOU GET OFF BOOK ASAP!  YOU WILL BE EXPECTED  TO SING AND DANCE!    </vt:lpstr>
      <vt:lpstr>AUDITIONS  MUST ATTEND BOTH AUDITIONS!!  DECEMBER 17 SINGING ONLY 6:00 – 9:00 PAC  DECEMBER 19 SINGING AND ACTING ACTING/MATCHUPS 6:00 – 9:00 PAC</vt:lpstr>
      <vt:lpstr>CASTING AND AUDITIONS  *Priority to seniors down to freshman  Big Role/Small Role A mindset of a “Big role” and a “Small role” is a misconception of how theater works and an inaccurate perception. Theater is a group of people with one goal, to tell a story, and hopefully inspire, motivate, and touch an audience with that story. To accomplish that, everybody has a job to do, and if one person is not doing their job, the entire goal, the entire production, and the overall effectiveness of the goal of telling this story, can, and will, unravel. The mindset is; People do different jobs to accomplish the same goal, in which we all take equal part, responsibility, and credit for its success. So consequently, ALL roles are equally important and are treated as such by both the staff and the cast and crew. The recognition of the importance of all roles in a production is imperative to the success of a show, and recognition and understanding of that belief are tantamount and required to participate in the Centennial Theater Program. If you have a pre-conceived impression of the importance a role has to a show, or to yourself, either keep that perception to yourself for the good of, and success of this show, or consider not auditioning for this program. Any disruption to the production of the show, or the general chemistry of the team of cast and crew, that is caused by a student’s dissatisfaction with their role and participation in the show, will result in immediate consultation and meeting with the student’s family and administration and could result in immediate dismissal from the production.  </vt:lpstr>
      <vt:lpstr>HS SPRING MUSICAL 2025 SCHEDULE  MUSIC REHEARSALS WILL BE IN JANUARY AND FEBRUARY WITH MRS. KRIEGER. SCHEDULE WILL BE SET WITH INDIVIDUALS IN THE CAST BY MRS. KRIEGER BASED ON HER/STUDENTS AVAILABILITY. MUSIC REHEARSALS WILL BE IN CHOIR ROOM. Set and Costume Crew Schedule TBD  FEBRUARY 18 th – 5:30 – 7:30 – ALL CAST CALLED? – CHOREOGRAPHY – PAC 25 th – 5:30 – 7:30 – ALL CAST CALLED? – CHOREOGRAPHY – PAC 27 th – 5:30 – 7:30 – ALL CAST CALLED ?– CHOREOGRAPHY – PAC   MARCH 4 th – 5:30 – 7:30 – CHOREOGRAPHY – ALL CAST CALLED? - PAC 5 th – 5:30 – 7:30 – CHOREOGRAPHY – ALL CAST CALLED? - PAC 6 th – 5:30 – 7:30 – CHOREOGRAPHY – ALL CAST CALLED? – PAC 17 th – 5:30 – 7:30 – CHOREOGRAPHY – ALL CAST CALLED? – PAC 18 th – 5:30 – 7:30 – CHOREOGRAPHY – ALL CAST CALLED? – PAC 28 th - 5:30 – 7:30 – BLOCKING - ALL CAST CALLED - PAC 31 st - 5:30 – 7:30 – BLOCKING - ALL CAST CALLED - PAC   APRIL 1 st - 5:30 – 7:30 – BLOCKING - ALL CAST CALLED - PAC 7 th – 3:00 – 6:00 – REHEARSAL – ALL CAST CALLED – PAC – OFF BOOK DAY!! 6:00 – 9:00 – BOOTH CREW BOOT CAMP – LIGHTING FOCUS AND PROGRAMMING ALL BOOTH CREW CALLED/MANDATORY! 8 th - 3:00 – 6:00 – REHEARSAL – ALL CAST AND BOOTH CALLED – PAC CUE TO CUE LIGHTING PROGRAMMING 9 th - 3:00 – 6:00 – REHEARSAL – ALL CAST AND BOOTH CALLED – PAC CUE TO CUE LIGHTING PROGRAMMING 10 th - 3:00 – 6:00 – REHEARSAL – ALL CAST AND BOOTH CALLED – PAC MICROPHONES BROUGHT FROM MS AND WE START USING 11 th - 3:00 – 6:00 – REHEARSAL – ALL CAST AND BOOTH CALLED – PAC 15 th - 3:00 – 6:00 – REHEARSAL – ALL CAST AND BOOTH CALLED – PAC UNDERSTUDY RUN 16 th - 3:00 – 6:00 – REHEARSAL – ALL CAST AND BOOTH CALLED – PAC 17 th - 3:00 – 6:00 – REHEARSAL – ALL CAST AND BOOTH CALLED – PAC 21st- 3:00 – 9:00 – REHEARSAL – ALL CAST AND BOOTH CALLED UNTIL 6:00 – ALL CAST AND ORCHESTRA CALLED AT 6:00 – SIT AND SING WITH ORCHESTRA FROM 6:00 –9:00 – PAC 22 nd - 3:00 – 6:00 – REHEARSAL – ALL CAST AND BOOTH CALLED – PAC UNDERSTUDY RUN 23 rd - 3:00 – 6:00 – REHEARSAL – ALL CAST AND BOOTH CALLED – PAC 24 th - 3:00 – 6:00 – REHEARSAL – ALL CAST AND BOOTH CALLED – PAC 25 th - 3:00 – 6:00 – REHEARSAL – ALL CAST AND BOOTH/AND ALL CREWS CALLED – PAC COSTUME FASHION SHOW AND PICTURES – ALL CREWS RELEASED AFTER PICTURES 26 th – SOUND SET UP – BOOTH CREW CALLED IF AVAILABLE – TIME TBD 27 th – 11:00 – 7:00 PM – – ALL CAST/ALL CREWS/ORCHESTRA CALLED - SOUND – ORCHESTRA AND MICROPHONE MIXING AND SET UP. FOLLOWED BY FULL RUNS OF SHOW. UNDERSTUDY RUN IF TIME. 28 th – 3:00 – 9:00 – ALL CAST/ALL CREWS/ORCHESTRA CALLED 3:00 – 5:00 – PICK UPS 5:00 – 5:30 – DINNER BREAK 6:00 – 9:00 – FULL DRESS TECH RUN 29 th – 3:00 – 9:00 – ALL CAST/ALL CREWS/ORCHESTRA CALLED 3:00 – 5:00 – PICK UPS 5:00 – 5:30 – DINNER BREAK 6:00 – 9:00 – FULL DRESS TECH RUN SHOWS APRIL 30 th – 3:00 – 6:00 – SENIOR PREVIEW SHOW - ALL CAST/ALL CREWS/ORCHESTRA CALLED – 4;00 SHOW   MAY 1 st – 5:30 CALL – 7:00 SHOW - ALL CAST/ALL CREWS/ORCHESTRA CALLED 2 ND - 5:30 CALL – 7:00 SHOW - ALL CAST/ALL CREWS/ORCHESTRA CALLED 3 RD - 11:30 CALL – 1:00 SHOW – UNDERSTUDY SHOW - ALL CAST/ALL CREWS/ORCHESTRA CALLED 3 RD – 5:30 CALL – 7:00 SHOW - ALL CAST/ALL CREWS/ORCHESTRA CALLED 4 TH – 11:30 CALL – 1:00 SHOW - ALL CAST/ALL CREWS/ORCHESTRA CALLED </vt:lpstr>
      <vt:lpstr>KNOW THE SCHEDULE!!!  CENTENNIALTHEATRE.ORG</vt:lpstr>
      <vt:lpstr>AUDITIONS FOR AF  PAPER COPIES OF THE MUSIC FOR THE AUDITION IS HERE – TAKE WITH YOU  KNOW THE MUSIC BEFORE THE AUDITION  YOU CAN AUDITION WITH SCRIPT/MUSIC IN HAND – BUT THE MORE FAMILIAR YOU ARE THE BETTER  SIDES FOR THE SECOND AUDITION WILL BE POSTED AFTER FIRST DAY OF AUDITIONS  KNOW THE SIDES BEFORE THE AUDITION  YOU CAN AUDITION WITH SCRIPT/MUSIC IN HAND – BUT THE MORE FAMILIAR YOU ARE THE BETTER  WE WILL HAVE PAPER COPIES OF THE SIDES AND MUSIC AT AUDITIONS  EXPECT TO BE HERE THE ENTIRE TIME OF AUDITIONS  IF YOU ARE RELEASED IT DOESN’T MEAN ANYTHING  IF YOU ARE ASKED TO STAY AND READ AGAIN IT DOESN’T MEAN ANYTHING  POSTING OF CAST WILL BE ONLINE ON JANUARY 3rd and posted on the PAC Door at 3:00  </vt:lpstr>
      <vt:lpstr>There will be cuts- not everybody is guaranteed a role in this production.    It is a large cast with a lot of roles, but we cannot accommodate casting everyone that auditions.    IF YOU DO NOT GET CAST, AND WANT TO BE ON A CREW, YOU WILL GO ON THE WAITLIST FOR CREW OPENINGS   </vt:lpstr>
      <vt:lpstr>Casting will be based on  SINGING  Ability to sing and have a singing voice in the right range for the music of that character.  PAST TRACK RECORD IN OTHER SHOWS –   *Showing up on time  *Knowing the schedule  *Coming prepared  *Working hard – putting in extra effort  *Your respect for others in the cast/crew/production team  ACTING ABILITY – IF YOUR SKILLSET MATCHES THE ROLE  MOVEMENT ABILITY -  BOTH BODY AND FACE   *Upperclass down, priority  (If there are two or more actors that fit a role, we will cast based on year in school from Seniors on down.  If there is only one person that is right for a role, and they are a freshman we will cast them in that role.  We will not cast a upperclass student in a role just because they are in an upperclass if they are not right for the role)   </vt:lpstr>
      <vt:lpstr>UNDERSTUDIES  IF you are willing to understudy, check “Yes” on you audition sheet  BY CHECKING YES, YOU MAY BE CAST AS AN UNDERSTUDY AND YOU WILL BE EXPECTED TO KNOW AND BE PREPARED AND READY TO PERFORM ONE OR POSSIBLY TWO ADDITIONAL ROLES.  UNDERSTUDIES WILL HAVE A PRIMARY ROLE AND POSSIBLY  A SECONDARY UNDERSTUDY ROLE,  UNDERSTUDIES WILL PERFORM THEIR PRIMARY UNDERSTUDY ROLE ON THE  MAY 3rd 1:00 MATINEE SHOW.  UNDERSTUDIES WILL BE IN THE ENSEMBLE/ANCESTORS OF THE SHOW  ANY ACTOR STEPPING ASIDE FOR AN UNDERSTUDY IN THE UNDERSTUDY SHOW, WILL BE ASKED TO TAKE THEIR PLACE IN THE ENSEMBLE  </vt:lpstr>
      <vt:lpstr> </vt:lpstr>
      <vt:lpstr> </vt:lpstr>
      <vt:lpstr> </vt:lpstr>
      <vt:lpstr> </vt:lpstr>
      <vt:lpstr> </vt:lpstr>
      <vt:lpstr>AF Costuming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Eric Webster</cp:lastModifiedBy>
  <cp:revision>22</cp:revision>
  <dcterms:modified xsi:type="dcterms:W3CDTF">2024-12-14T02:38:06Z</dcterms:modified>
</cp:coreProperties>
</file>