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7" r:id="rId2"/>
    <p:sldId id="258" r:id="rId3"/>
    <p:sldId id="261" r:id="rId4"/>
    <p:sldId id="364" r:id="rId5"/>
    <p:sldId id="264" r:id="rId6"/>
    <p:sldId id="270" r:id="rId7"/>
    <p:sldId id="271" r:id="rId8"/>
    <p:sldId id="272" r:id="rId9"/>
    <p:sldId id="305" r:id="rId10"/>
    <p:sldId id="370" r:id="rId11"/>
    <p:sldId id="387" r:id="rId12"/>
    <p:sldId id="281" r:id="rId13"/>
    <p:sldId id="371" r:id="rId14"/>
    <p:sldId id="375" r:id="rId15"/>
    <p:sldId id="342" r:id="rId16"/>
    <p:sldId id="343" r:id="rId17"/>
    <p:sldId id="340" r:id="rId18"/>
    <p:sldId id="341" r:id="rId19"/>
    <p:sldId id="378" r:id="rId20"/>
    <p:sldId id="396" r:id="rId21"/>
    <p:sldId id="379" r:id="rId22"/>
    <p:sldId id="398" r:id="rId23"/>
    <p:sldId id="377" r:id="rId24"/>
    <p:sldId id="374" r:id="rId25"/>
    <p:sldId id="381" r:id="rId26"/>
    <p:sldId id="376" r:id="rId27"/>
    <p:sldId id="368" r:id="rId28"/>
    <p:sldId id="382" r:id="rId29"/>
    <p:sldId id="380" r:id="rId30"/>
    <p:sldId id="256" r:id="rId31"/>
    <p:sldId id="269" r:id="rId32"/>
    <p:sldId id="260" r:id="rId33"/>
    <p:sldId id="399" r:id="rId34"/>
    <p:sldId id="400" r:id="rId35"/>
    <p:sldId id="263" r:id="rId36"/>
    <p:sldId id="259" r:id="rId37"/>
    <p:sldId id="267" r:id="rId38"/>
    <p:sldId id="268" r:id="rId39"/>
  </p:sldIdLst>
  <p:sldSz cx="9144000" cy="5143500" type="screen16x9"/>
  <p:notesSz cx="6858000" cy="9144000"/>
  <p:embeddedFontLst>
    <p:embeddedFont>
      <p:font typeface="Adventure" panose="02000500000000000000" pitchFamily="2" charset="0"/>
      <p:regular r:id="rId41"/>
    </p:embeddedFont>
    <p:embeddedFont>
      <p:font typeface="Old Standard TT" panose="020F05020202040A0204" pitchFamily="34" charset="0"/>
      <p:regular r:id="rId42"/>
      <p:bold r:id="rId42"/>
      <p:italic r:id="rId43"/>
    </p:embeddedFont>
    <p:embeddedFont>
      <p:font typeface="Open Sans" panose="020B0606030504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581"/>
    <p:restoredTop sz="96197"/>
  </p:normalViewPr>
  <p:slideViewPr>
    <p:cSldViewPr snapToGrid="0">
      <p:cViewPr varScale="1">
        <p:scale>
          <a:sx n="97" d="100"/>
          <a:sy n="97" d="100"/>
        </p:scale>
        <p:origin x="200" y="12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41f3a8814d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41f3a8814d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033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96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24ac23d11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24ac23d11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88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93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2cb5f7548_3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22cb5f7548_3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45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2c61f1c7f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2c61f1c7f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3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22efbfa22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22efbfa22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735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22cb5f7548_3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22cb5f7548_3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76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2efbfa22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2efbfa22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39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90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c61f1c7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c61f1c7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40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406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7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852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02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41f3a8814d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41f3a8814d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575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741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1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408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51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c61f1c7f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2c61f1c7f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c61f1c7f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2c61f1c7f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17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24ac23d111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24ac23d111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2eacb5a1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2eacb5a1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2eacb5a18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2eacb5a1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22cb5f7548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22cb5f7548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22cb5f7548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22cb5f7548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CE81-4F82-07EA-F7B7-02319DF44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2239E-5E27-9B43-E498-3585B4EE92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A847B-213B-DB21-DDF6-1CF437B62DC7}"/>
              </a:ext>
            </a:extLst>
          </p:cNvPr>
          <p:cNvSpPr>
            <a:spLocks noGrp="1"/>
          </p:cNvSpPr>
          <p:nvPr>
            <p:ph type="dt" sz="half" idx="10"/>
          </p:nvPr>
        </p:nvSpPr>
        <p:spPr/>
        <p:txBody>
          <a:bodyPr/>
          <a:lstStyle/>
          <a:p>
            <a:fld id="{9E371A59-6C8C-42B4-8E14-81979665048C}" type="datetimeFigureOut">
              <a:rPr lang="en-US" smtClean="0"/>
              <a:t>8/25/24</a:t>
            </a:fld>
            <a:endParaRPr lang="en-US"/>
          </a:p>
        </p:txBody>
      </p:sp>
      <p:sp>
        <p:nvSpPr>
          <p:cNvPr id="5" name="Footer Placeholder 4">
            <a:extLst>
              <a:ext uri="{FF2B5EF4-FFF2-40B4-BE49-F238E27FC236}">
                <a16:creationId xmlns:a16="http://schemas.microsoft.com/office/drawing/2014/main" id="{E9FA30FB-2D70-E43D-A3BB-C5B6BEBE9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C3DFE-113A-9753-BEFC-F0AFAD3F3D68}"/>
              </a:ext>
            </a:extLst>
          </p:cNvPr>
          <p:cNvSpPr>
            <a:spLocks noGrp="1"/>
          </p:cNvSpPr>
          <p:nvPr>
            <p:ph type="sldNum" sz="quarter" idx="12"/>
          </p:nvPr>
        </p:nvSpPr>
        <p:spPr/>
        <p:txBody>
          <a:bodyPr/>
          <a:lstStyle/>
          <a:p>
            <a:fld id="{77F6BF5B-A1D2-4383-A9CD-E3853AD61F40}" type="slidenum">
              <a:rPr lang="en-US" smtClean="0"/>
              <a:t>‹#›</a:t>
            </a:fld>
            <a:endParaRPr lang="en-US"/>
          </a:p>
        </p:txBody>
      </p:sp>
    </p:spTree>
    <p:extLst>
      <p:ext uri="{BB962C8B-B14F-4D97-AF65-F5344CB8AC3E}">
        <p14:creationId xmlns:p14="http://schemas.microsoft.com/office/powerpoint/2010/main" val="373772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9143981" cy="5143500"/>
          </a:xfrm>
          <a:prstGeom prst="rect">
            <a:avLst/>
          </a:prstGeom>
          <a:noFill/>
          <a:ln>
            <a:noFill/>
          </a:ln>
        </p:spPr>
      </p:pic>
      <p:sp>
        <p:nvSpPr>
          <p:cNvPr id="61" name="Google Shape;61;p14"/>
          <p:cNvSpPr txBox="1"/>
          <p:nvPr/>
        </p:nvSpPr>
        <p:spPr>
          <a:xfrm>
            <a:off x="952638" y="1839475"/>
            <a:ext cx="7238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a:solidFill>
                  <a:schemeClr val="lt1"/>
                </a:solidFill>
                <a:latin typeface="Old Standard TT"/>
                <a:ea typeface="Old Standard TT"/>
                <a:cs typeface="Old Standard TT"/>
                <a:sym typeface="Old Standard TT"/>
              </a:rPr>
              <a:t>Centennial Theatre</a:t>
            </a:r>
            <a:endParaRPr sz="6000">
              <a:solidFill>
                <a:schemeClr val="lt1"/>
              </a:solidFill>
              <a:latin typeface="Old Standard TT"/>
              <a:ea typeface="Old Standard TT"/>
              <a:cs typeface="Old Standard TT"/>
              <a:sym typeface="Old Standard TT"/>
            </a:endParaRPr>
          </a:p>
        </p:txBody>
      </p:sp>
      <p:sp>
        <p:nvSpPr>
          <p:cNvPr id="62" name="Google Shape;62;p14"/>
          <p:cNvSpPr txBox="1"/>
          <p:nvPr/>
        </p:nvSpPr>
        <p:spPr>
          <a:xfrm>
            <a:off x="1958238" y="2683375"/>
            <a:ext cx="5227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lt1"/>
                </a:solidFill>
                <a:latin typeface="Open Sans"/>
                <a:ea typeface="Open Sans"/>
                <a:cs typeface="Open Sans"/>
                <a:sym typeface="Open Sans"/>
              </a:rPr>
              <a:t>Where Everyone Belongs</a:t>
            </a:r>
            <a:endParaRPr sz="3000">
              <a:solidFill>
                <a:schemeClr val="lt1"/>
              </a:solidFill>
              <a:latin typeface="Open Sans"/>
              <a:ea typeface="Open Sans"/>
              <a:cs typeface="Open Sans"/>
              <a:sym typeface="Open Sans"/>
            </a:endParaRPr>
          </a:p>
        </p:txBody>
      </p:sp>
      <p:pic>
        <p:nvPicPr>
          <p:cNvPr id="2" name="Google Shape;55;p13">
            <a:extLst>
              <a:ext uri="{FF2B5EF4-FFF2-40B4-BE49-F238E27FC236}">
                <a16:creationId xmlns:a16="http://schemas.microsoft.com/office/drawing/2014/main" id="{EB6DC3B1-61CA-4117-A23E-8BA914C0713A}"/>
              </a:ext>
            </a:extLst>
          </p:cNvPr>
          <p:cNvPicPr preferRelativeResize="0"/>
          <p:nvPr/>
        </p:nvPicPr>
        <p:blipFill>
          <a:blip r:embed="rId4">
            <a:alphaModFix/>
          </a:blip>
          <a:stretch>
            <a:fillRect/>
          </a:stretch>
        </p:blipFill>
        <p:spPr>
          <a:xfrm>
            <a:off x="3559628" y="676800"/>
            <a:ext cx="1654390" cy="13003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1000"/>
                                        <p:tgtEl>
                                          <p:spTgt spid="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xEl>
                                              <p:pRg st="0" end="0"/>
                                            </p:txEl>
                                          </p:spTgt>
                                        </p:tgtEl>
                                        <p:attrNameLst>
                                          <p:attrName>style.visibility</p:attrName>
                                        </p:attrNameLst>
                                      </p:cBhvr>
                                      <p:to>
                                        <p:strVal val="visible"/>
                                      </p:to>
                                    </p:set>
                                    <p:animEffect transition="in" filter="fade">
                                      <p:cBhvr>
                                        <p:cTn id="12" dur="10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r>
              <a:rPr lang="en-US" sz="2000" b="0" i="0" dirty="0">
                <a:solidFill>
                  <a:srgbClr val="333333"/>
                </a:solidFill>
                <a:effectLst/>
                <a:latin typeface="Old Standard TT" pitchFamily="2" charset="77"/>
              </a:rPr>
              <a:t>CMS Improv Schedule 2024-2025</a:t>
            </a:r>
            <a:br>
              <a:rPr lang="en-US" sz="2000" b="0" i="0" dirty="0">
                <a:solidFill>
                  <a:srgbClr val="333333"/>
                </a:solidFill>
                <a:effectLst/>
                <a:latin typeface="Old Standard TT" pitchFamily="2" charset="77"/>
              </a:rPr>
            </a:br>
            <a:br>
              <a:rPr lang="en-US" sz="2000" b="0" i="0" dirty="0">
                <a:solidFill>
                  <a:srgbClr val="333333"/>
                </a:solidFill>
                <a:effectLst/>
                <a:latin typeface="Old Standard TT" pitchFamily="2" charset="77"/>
              </a:rPr>
            </a:br>
            <a:r>
              <a:rPr lang="en-US" sz="2000" b="0" i="0" dirty="0">
                <a:solidFill>
                  <a:srgbClr val="333333"/>
                </a:solidFill>
                <a:effectLst/>
                <a:latin typeface="Old Standard TT" pitchFamily="2" charset="77"/>
              </a:rPr>
              <a:t>ALL SCHEDULE AND REGISTRATION INFORMATION</a:t>
            </a:r>
            <a:br>
              <a:rPr lang="en-US" sz="2000" b="0" i="0" dirty="0">
                <a:solidFill>
                  <a:srgbClr val="333333"/>
                </a:solidFill>
                <a:effectLst/>
                <a:latin typeface="Old Standard TT" pitchFamily="2" charset="77"/>
              </a:rPr>
            </a:br>
            <a:r>
              <a:rPr lang="en-US" sz="2000" b="0" i="0" dirty="0">
                <a:solidFill>
                  <a:srgbClr val="333333"/>
                </a:solidFill>
                <a:effectLst/>
                <a:latin typeface="Old Standard TT" pitchFamily="2" charset="77"/>
              </a:rPr>
              <a:t>CENTENNIALTHEATRE.ORG</a:t>
            </a:r>
            <a:br>
              <a:rPr lang="en-US" sz="2000" b="0" i="0" dirty="0">
                <a:solidFill>
                  <a:srgbClr val="333333"/>
                </a:solidFill>
                <a:effectLst/>
                <a:latin typeface="Old Standard TT" pitchFamily="2" charset="77"/>
              </a:rPr>
            </a:br>
            <a:br>
              <a:rPr lang="en-US" sz="2000" b="0" i="0" dirty="0">
                <a:solidFill>
                  <a:srgbClr val="333333"/>
                </a:solidFill>
                <a:effectLst/>
                <a:latin typeface="Old Standard TT" pitchFamily="2" charset="77"/>
              </a:rPr>
            </a:br>
            <a:r>
              <a:rPr lang="en-US" sz="2000" b="0" i="0" dirty="0">
                <a:solidFill>
                  <a:srgbClr val="000000"/>
                </a:solidFill>
                <a:effectLst/>
                <a:latin typeface="Open Sans" panose="020B0606030504020204" pitchFamily="34" charset="0"/>
              </a:rPr>
              <a:t>SESSION ONE - SEPTEMBER</a:t>
            </a:r>
            <a:br>
              <a:rPr lang="en-US" sz="2000" b="0" i="0" dirty="0">
                <a:solidFill>
                  <a:srgbClr val="000000"/>
                </a:solidFill>
                <a:effectLst/>
                <a:latin typeface="Open Sans" panose="020B0606030504020204" pitchFamily="34" charset="0"/>
              </a:rPr>
            </a:br>
            <a:br>
              <a:rPr lang="en-US" sz="2000" b="0"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SESSION TWO - FEBRUARY</a:t>
            </a:r>
            <a:br>
              <a:rPr lang="en-US" sz="2000" b="0" i="0" dirty="0">
                <a:solidFill>
                  <a:srgbClr val="000000"/>
                </a:solidFill>
                <a:effectLst/>
                <a:latin typeface="Open Sans" panose="020B0606030504020204" pitchFamily="34" charset="0"/>
              </a:rPr>
            </a:br>
            <a:br>
              <a:rPr lang="en-US" sz="2000" b="0"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SESSION THREE - MAY</a:t>
            </a:r>
            <a:br>
              <a:rPr lang="en-US" sz="2000" b="0" i="0" dirty="0">
                <a:solidFill>
                  <a:srgbClr val="000000"/>
                </a:solidFill>
                <a:effectLst/>
                <a:latin typeface="Open Sans" panose="020B0606030504020204" pitchFamily="34" charset="0"/>
              </a:rPr>
            </a:br>
            <a:br>
              <a:rPr lang="en-US" sz="2000" b="0"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3:00 – 4:40</a:t>
            </a:r>
            <a:br>
              <a:rPr lang="en-US" sz="2000" b="0" i="0" dirty="0">
                <a:solidFill>
                  <a:srgbClr val="000000"/>
                </a:solidFill>
                <a:effectLst/>
                <a:latin typeface="Open Sans" panose="020B0606030504020204" pitchFamily="34" charset="0"/>
              </a:rPr>
            </a:br>
            <a:br>
              <a:rPr lang="en-US" sz="2000" b="0"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AUDITORIUM Unless noted otherwise</a:t>
            </a:r>
            <a:br>
              <a:rPr lang="en-US" sz="2000" b="0" i="0" dirty="0">
                <a:solidFill>
                  <a:srgbClr val="000000"/>
                </a:solidFill>
                <a:effectLst/>
                <a:latin typeface="Open Sans" panose="020B0606030504020204" pitchFamily="34" charset="0"/>
              </a:rPr>
            </a:br>
            <a:endParaRPr lang="en-US" sz="20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80932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r>
              <a:rPr lang="en-US" sz="2400" b="0" i="0" dirty="0">
                <a:solidFill>
                  <a:srgbClr val="333333"/>
                </a:solidFill>
                <a:effectLst/>
                <a:latin typeface="Old Standard TT" pitchFamily="2" charset="77"/>
              </a:rPr>
              <a:t>CMS Speech Team Schedule 2024-2025</a:t>
            </a:r>
            <a:br>
              <a:rPr lang="en-US" sz="1400" b="0" i="0" dirty="0">
                <a:solidFill>
                  <a:srgbClr val="333333"/>
                </a:solidFill>
                <a:effectLst/>
                <a:latin typeface="Old Standard TT" pitchFamily="2" charset="77"/>
              </a:rPr>
            </a:br>
            <a:br>
              <a:rPr lang="en-US" sz="1400" b="0" i="0" dirty="0">
                <a:solidFill>
                  <a:srgbClr val="333333"/>
                </a:solidFill>
                <a:effectLst/>
                <a:latin typeface="Old Standard TT" pitchFamily="2" charset="77"/>
              </a:rPr>
            </a:br>
            <a:r>
              <a:rPr lang="en-US" sz="1400" b="0" i="0" dirty="0">
                <a:solidFill>
                  <a:srgbClr val="333333"/>
                </a:solidFill>
                <a:effectLst/>
                <a:latin typeface="Old Standard TT" pitchFamily="2" charset="77"/>
              </a:rPr>
              <a:t>ALL SCHEDULE AND REGISTRATION INFORMATION</a:t>
            </a:r>
            <a:br>
              <a:rPr lang="en-US" sz="1400" b="0" i="0" dirty="0">
                <a:solidFill>
                  <a:srgbClr val="333333"/>
                </a:solidFill>
                <a:effectLst/>
                <a:latin typeface="Old Standard TT" pitchFamily="2" charset="77"/>
              </a:rPr>
            </a:br>
            <a:r>
              <a:rPr lang="en-US" sz="1400" b="0" i="0" dirty="0">
                <a:solidFill>
                  <a:srgbClr val="333333"/>
                </a:solidFill>
                <a:effectLst/>
                <a:latin typeface="Old Standard TT" pitchFamily="2" charset="77"/>
              </a:rPr>
              <a:t>CENTENNIALTHEATRE.ORG </a:t>
            </a:r>
            <a:br>
              <a:rPr lang="en-US" sz="1400" b="0" i="0" dirty="0">
                <a:solidFill>
                  <a:srgbClr val="333333"/>
                </a:solidFill>
                <a:effectLst/>
                <a:latin typeface="Old Standard TT" pitchFamily="2" charset="77"/>
              </a:rPr>
            </a:br>
            <a:br>
              <a:rPr lang="en-US" sz="1400" b="0" i="0" dirty="0">
                <a:solidFill>
                  <a:srgbClr val="333333"/>
                </a:solidFill>
                <a:effectLst/>
                <a:latin typeface="Old Standard TT" pitchFamily="2" charset="77"/>
              </a:rPr>
            </a:br>
            <a:r>
              <a:rPr lang="en-US" sz="1400" b="0" i="0" dirty="0">
                <a:solidFill>
                  <a:srgbClr val="000000"/>
                </a:solidFill>
                <a:effectLst/>
                <a:latin typeface="Open Sans" panose="020B0606030504020204" pitchFamily="34" charset="0"/>
              </a:rPr>
              <a:t>REHEARSALS</a:t>
            </a:r>
            <a:r>
              <a:rPr lang="en-US" sz="1400" dirty="0">
                <a:solidFill>
                  <a:srgbClr val="000000"/>
                </a:solidFill>
                <a:latin typeface="Open Sans" panose="020B0606030504020204" pitchFamily="34" charset="0"/>
              </a:rPr>
              <a:t> </a:t>
            </a:r>
            <a:r>
              <a:rPr lang="en-US" sz="1400" b="0" i="0" dirty="0">
                <a:solidFill>
                  <a:srgbClr val="000000"/>
                </a:solidFill>
                <a:effectLst/>
                <a:latin typeface="Open Sans" panose="020B0606030504020204" pitchFamily="34" charset="0"/>
              </a:rPr>
              <a:t>DECEMBER</a:t>
            </a: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3:00 – 4:40 – CMS Auditorium</a:t>
            </a:r>
            <a:br>
              <a:rPr lang="en-US" sz="1400" b="0" i="0" dirty="0">
                <a:solidFill>
                  <a:srgbClr val="000000"/>
                </a:solidFill>
                <a:effectLst/>
                <a:latin typeface="Open Sans" panose="020B0606030504020204" pitchFamily="34" charset="0"/>
              </a:rPr>
            </a:b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SPEECH MEETS - JANUARY/FEBRUARY</a:t>
            </a:r>
            <a:br>
              <a:rPr lang="en-US" sz="1400" b="0" i="0" dirty="0">
                <a:solidFill>
                  <a:srgbClr val="000000"/>
                </a:solidFill>
                <a:effectLst/>
                <a:latin typeface="Open Sans" panose="020B0606030504020204" pitchFamily="34" charset="0"/>
              </a:rPr>
            </a:br>
            <a:r>
              <a:rPr lang="en-US" sz="1400" b="0" i="1" dirty="0">
                <a:solidFill>
                  <a:srgbClr val="000000"/>
                </a:solidFill>
                <a:effectLst/>
                <a:latin typeface="Open Sans" panose="020B0606030504020204" pitchFamily="34" charset="0"/>
              </a:rPr>
              <a:t>SPEECH MEETS ARE TENTATIVE AND SUBJECT TO CHANGE. FINAL SPEECH MEET DATES/TIMES/PLACES WILL BE CONFIRMED SOON. </a:t>
            </a:r>
            <a:br>
              <a:rPr lang="en-US" sz="1400" b="0" i="1" dirty="0">
                <a:solidFill>
                  <a:srgbClr val="000000"/>
                </a:solidFill>
                <a:effectLst/>
                <a:latin typeface="Open Sans" panose="020B0606030504020204" pitchFamily="34" charset="0"/>
              </a:rPr>
            </a:b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Minnetonka Middle School East </a:t>
            </a: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Minnetonka Middle School West</a:t>
            </a: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Centennial HOME Meet </a:t>
            </a: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FRIENDS AND FAMILY PERFORMANCE </a:t>
            </a:r>
            <a:br>
              <a:rPr lang="en-US" sz="1400" b="0" i="0" dirty="0">
                <a:solidFill>
                  <a:srgbClr val="000000"/>
                </a:solidFill>
                <a:effectLst/>
                <a:latin typeface="Open Sans" panose="020B0606030504020204" pitchFamily="34" charset="0"/>
              </a:rPr>
            </a:br>
            <a:r>
              <a:rPr lang="en-US" sz="1400" b="0" i="0" dirty="0">
                <a:solidFill>
                  <a:srgbClr val="000000"/>
                </a:solidFill>
                <a:effectLst/>
                <a:latin typeface="Open Sans" panose="020B0606030504020204" pitchFamily="34" charset="0"/>
              </a:rPr>
              <a:t>Eden Prairie Finals</a:t>
            </a:r>
          </a:p>
        </p:txBody>
      </p:sp>
    </p:spTree>
    <p:extLst>
      <p:ext uri="{BB962C8B-B14F-4D97-AF65-F5344CB8AC3E}">
        <p14:creationId xmlns:p14="http://schemas.microsoft.com/office/powerpoint/2010/main" val="427611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ctrTitle"/>
          </p:nvPr>
        </p:nvSpPr>
        <p:spPr>
          <a:xfrm>
            <a:off x="311700" y="266375"/>
            <a:ext cx="8520600" cy="659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27500"/>
              <a:buFont typeface="Arial"/>
              <a:buNone/>
            </a:pPr>
            <a:r>
              <a:rPr lang="en" sz="4000">
                <a:latin typeface="Old Standard TT"/>
                <a:ea typeface="Old Standard TT"/>
                <a:cs typeface="Old Standard TT"/>
                <a:sym typeface="Old Standard TT"/>
              </a:rPr>
              <a:t>2023/2024 Middle School Theater  Captains</a:t>
            </a:r>
            <a:endParaRPr sz="1100" u="sng"/>
          </a:p>
          <a:p>
            <a:pPr marL="0" lvl="0" indent="0" algn="ctr" rtl="0">
              <a:spcBef>
                <a:spcPts val="0"/>
              </a:spcBef>
              <a:spcAft>
                <a:spcPts val="0"/>
              </a:spcAft>
              <a:buNone/>
            </a:pPr>
            <a:endParaRPr sz="3433" b="1"/>
          </a:p>
        </p:txBody>
      </p:sp>
      <p:sp>
        <p:nvSpPr>
          <p:cNvPr id="261" name="Google Shape;261;p38"/>
          <p:cNvSpPr txBox="1"/>
          <p:nvPr/>
        </p:nvSpPr>
        <p:spPr>
          <a:xfrm>
            <a:off x="3137225" y="1959425"/>
            <a:ext cx="602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62" name="Google Shape;262;p38"/>
          <p:cNvSpPr txBox="1"/>
          <p:nvPr/>
        </p:nvSpPr>
        <p:spPr>
          <a:xfrm>
            <a:off x="911849" y="1776500"/>
            <a:ext cx="3206251"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dirty="0">
                <a:solidFill>
                  <a:srgbClr val="ED1C23"/>
                </a:solidFill>
              </a:rPr>
              <a:t>Speech Captains</a:t>
            </a:r>
            <a:endParaRPr sz="2200" dirty="0"/>
          </a:p>
          <a:p>
            <a:pPr marL="457200" lvl="0" indent="-368300" algn="l" rtl="0">
              <a:spcBef>
                <a:spcPts val="0"/>
              </a:spcBef>
              <a:spcAft>
                <a:spcPts val="0"/>
              </a:spcAft>
              <a:buSzPts val="2200"/>
              <a:buChar char="●"/>
            </a:pPr>
            <a:r>
              <a:rPr lang="en" sz="2200" dirty="0"/>
              <a:t>Sloane Howell</a:t>
            </a:r>
          </a:p>
          <a:p>
            <a:pPr marL="457200" lvl="0" indent="-368300" algn="l" rtl="0">
              <a:spcBef>
                <a:spcPts val="0"/>
              </a:spcBef>
              <a:spcAft>
                <a:spcPts val="0"/>
              </a:spcAft>
              <a:buSzPts val="2200"/>
              <a:buChar char="●"/>
            </a:pPr>
            <a:r>
              <a:rPr lang="en" sz="2200" dirty="0"/>
              <a:t>Charlotte McManus</a:t>
            </a:r>
            <a:endParaRPr sz="2200" dirty="0"/>
          </a:p>
        </p:txBody>
      </p:sp>
      <p:sp>
        <p:nvSpPr>
          <p:cNvPr id="263" name="Google Shape;263;p38"/>
          <p:cNvSpPr txBox="1"/>
          <p:nvPr/>
        </p:nvSpPr>
        <p:spPr>
          <a:xfrm>
            <a:off x="5025900" y="1776500"/>
            <a:ext cx="3523800" cy="28930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dirty="0">
                <a:solidFill>
                  <a:srgbClr val="ED1C23"/>
                </a:solidFill>
              </a:rPr>
              <a:t>Improv Captains</a:t>
            </a:r>
            <a:endParaRPr sz="2200" dirty="0"/>
          </a:p>
          <a:p>
            <a:pPr marL="457200" lvl="0" indent="-368300">
              <a:buSzPts val="2200"/>
              <a:buChar char="●"/>
            </a:pPr>
            <a:r>
              <a:rPr lang="en-US" sz="2200" dirty="0"/>
              <a:t>Carson Hooper</a:t>
            </a:r>
          </a:p>
          <a:p>
            <a:pPr marL="457200" lvl="0" indent="-368300">
              <a:buSzPts val="2200"/>
              <a:buChar char="●"/>
            </a:pPr>
            <a:r>
              <a:rPr lang="en-US" sz="2200" dirty="0"/>
              <a:t>Keira </a:t>
            </a:r>
            <a:r>
              <a:rPr lang="en-US" sz="2200" dirty="0" err="1"/>
              <a:t>Kimman</a:t>
            </a:r>
            <a:endParaRPr lang="en-US" sz="2200" dirty="0"/>
          </a:p>
          <a:p>
            <a:pPr marL="457200" lvl="0" indent="-368300">
              <a:buSzPts val="2200"/>
              <a:buChar char="●"/>
            </a:pPr>
            <a:r>
              <a:rPr lang="en-US" sz="2200" dirty="0"/>
              <a:t>Bryn Donaldson</a:t>
            </a:r>
          </a:p>
          <a:p>
            <a:pPr marL="457200" lvl="0" indent="-368300">
              <a:buSzPts val="2200"/>
              <a:buChar char="●"/>
            </a:pPr>
            <a:r>
              <a:rPr lang="en-US" sz="2200" dirty="0"/>
              <a:t>Charlotte McManus</a:t>
            </a:r>
          </a:p>
          <a:p>
            <a:pPr marL="457200" lvl="0" indent="-368300">
              <a:buSzPts val="2200"/>
              <a:buChar char="●"/>
            </a:pPr>
            <a:r>
              <a:rPr lang="en-US" sz="2200" dirty="0"/>
              <a:t>Liam </a:t>
            </a:r>
            <a:r>
              <a:rPr lang="en-US" sz="2200" dirty="0" err="1"/>
              <a:t>Kukkonen</a:t>
            </a:r>
            <a:endParaRPr lang="en-US" sz="2200" dirty="0"/>
          </a:p>
          <a:p>
            <a:pPr marL="88900" lvl="0" algn="l" rtl="0">
              <a:spcBef>
                <a:spcPts val="0"/>
              </a:spcBef>
              <a:spcAft>
                <a:spcPts val="0"/>
              </a:spcAft>
              <a:buSzPts val="2200"/>
            </a:pPr>
            <a:endParaRPr sz="2200" dirty="0"/>
          </a:p>
          <a:p>
            <a:pPr marL="914400" lvl="0" indent="0" algn="l" rtl="0">
              <a:spcBef>
                <a:spcPts val="0"/>
              </a:spcBef>
              <a:spcAft>
                <a:spcPts val="0"/>
              </a:spcAft>
              <a:buNone/>
            </a:pPr>
            <a:endParaRPr sz="2200" dirty="0"/>
          </a:p>
        </p:txBody>
      </p:sp>
    </p:spTree>
    <p:extLst>
      <p:ext uri="{BB962C8B-B14F-4D97-AF65-F5344CB8AC3E}">
        <p14:creationId xmlns:p14="http://schemas.microsoft.com/office/powerpoint/2010/main" val="3756978331"/>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1000"/>
                                        <p:tgtEl>
                                          <p:spTgt spid="2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
                                            <p:txEl>
                                              <p:pRg st="1" end="1"/>
                                            </p:txEl>
                                          </p:spTgt>
                                        </p:tgtEl>
                                        <p:attrNameLst>
                                          <p:attrName>style.visibility</p:attrName>
                                        </p:attrNameLst>
                                      </p:cBhvr>
                                      <p:to>
                                        <p:strVal val="visible"/>
                                      </p:to>
                                    </p:set>
                                    <p:animEffect transition="in" filter="fade">
                                      <p:cBhvr>
                                        <p:cTn id="12" dur="1000"/>
                                        <p:tgtEl>
                                          <p:spTgt spid="2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2">
                                            <p:txEl>
                                              <p:pRg st="2" end="2"/>
                                            </p:txEl>
                                          </p:spTgt>
                                        </p:tgtEl>
                                        <p:attrNameLst>
                                          <p:attrName>style.visibility</p:attrName>
                                        </p:attrNameLst>
                                      </p:cBhvr>
                                      <p:to>
                                        <p:strVal val="visible"/>
                                      </p:to>
                                    </p:set>
                                    <p:animEffect transition="in" filter="fade">
                                      <p:cBhvr>
                                        <p:cTn id="17" dur="1000"/>
                                        <p:tgtEl>
                                          <p:spTgt spid="2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
                                            <p:txEl>
                                              <p:pRg st="0" end="0"/>
                                            </p:txEl>
                                          </p:spTgt>
                                        </p:tgtEl>
                                        <p:attrNameLst>
                                          <p:attrName>style.visibility</p:attrName>
                                        </p:attrNameLst>
                                      </p:cBhvr>
                                      <p:to>
                                        <p:strVal val="visible"/>
                                      </p:to>
                                    </p:set>
                                    <p:animEffect transition="in" filter="fade">
                                      <p:cBhvr>
                                        <p:cTn id="22" dur="1000"/>
                                        <p:tgtEl>
                                          <p:spTgt spid="26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algn="ctr"/>
            <a:r>
              <a:rPr lang="en-US" sz="2000" b="1" i="0" dirty="0">
                <a:solidFill>
                  <a:srgbClr val="333333"/>
                </a:solidFill>
                <a:effectLst/>
                <a:latin typeface="Old Standard TT" pitchFamily="2" charset="77"/>
              </a:rPr>
              <a:t>Centennial Alumni Summer Stock Theatre - C.A.S.T. Presents Shakespeare Summer Theatre</a:t>
            </a:r>
            <a:br>
              <a:rPr lang="en-US" sz="2000" b="1" i="0" dirty="0">
                <a:solidFill>
                  <a:srgbClr val="333333"/>
                </a:solidFill>
                <a:effectLst/>
                <a:latin typeface="Old Standard TT" pitchFamily="2" charset="77"/>
              </a:rPr>
            </a:br>
            <a:br>
              <a:rPr lang="en-US" sz="2000" b="1" i="0" dirty="0">
                <a:solidFill>
                  <a:srgbClr val="333333"/>
                </a:solidFill>
                <a:effectLst/>
                <a:latin typeface="Old Standard TT" pitchFamily="2" charset="77"/>
              </a:rPr>
            </a:br>
            <a:r>
              <a:rPr lang="en-US" sz="2000" b="0" i="0" dirty="0">
                <a:solidFill>
                  <a:srgbClr val="333333"/>
                </a:solidFill>
                <a:effectLst/>
                <a:latin typeface="Old Standard TT" pitchFamily="2" charset="77"/>
              </a:rPr>
              <a:t>ALL SCHEDULE AND REGISTRATION INFORMATION</a:t>
            </a:r>
            <a:br>
              <a:rPr lang="en-US" sz="2000" b="0" i="0" dirty="0">
                <a:solidFill>
                  <a:srgbClr val="333333"/>
                </a:solidFill>
                <a:effectLst/>
                <a:latin typeface="Old Standard TT" pitchFamily="2" charset="77"/>
              </a:rPr>
            </a:br>
            <a:r>
              <a:rPr lang="en-US" sz="2000" b="0" i="0" dirty="0">
                <a:solidFill>
                  <a:srgbClr val="333333"/>
                </a:solidFill>
                <a:effectLst/>
                <a:latin typeface="Old Standard TT" pitchFamily="2" charset="77"/>
              </a:rPr>
              <a:t>CENTENNIALTHEATRE.ORG</a:t>
            </a:r>
            <a:br>
              <a:rPr lang="en-US" sz="2000" b="0" i="0" dirty="0">
                <a:solidFill>
                  <a:srgbClr val="333333"/>
                </a:solidFill>
                <a:effectLst/>
                <a:latin typeface="Old Standard TT" pitchFamily="2" charset="77"/>
              </a:rPr>
            </a:br>
            <a:br>
              <a:rPr lang="en-US" sz="2000" b="1" i="0" dirty="0">
                <a:solidFill>
                  <a:srgbClr val="333333"/>
                </a:solidFill>
                <a:effectLst/>
                <a:latin typeface="Old Standard TT" pitchFamily="2" charset="77"/>
              </a:rPr>
            </a:br>
            <a:r>
              <a:rPr lang="en-US" sz="2000" b="0" i="0" dirty="0">
                <a:solidFill>
                  <a:srgbClr val="000000"/>
                </a:solidFill>
                <a:effectLst/>
                <a:latin typeface="Open Sans" panose="020B0606030504020204" pitchFamily="34" charset="0"/>
              </a:rPr>
              <a:t>Former theater alumni and current Centennial Theatre students performed together for a summer show based on a Shakespeare production.</a:t>
            </a:r>
            <a:br>
              <a:rPr lang="en-US" sz="2000" b="0"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Featuring all ages from beginning middle school to adult.</a:t>
            </a:r>
            <a:br>
              <a:rPr lang="en-US" sz="2000" b="0" i="0" dirty="0">
                <a:solidFill>
                  <a:srgbClr val="000000"/>
                </a:solidFill>
                <a:effectLst/>
                <a:latin typeface="Open Sans" panose="020B0606030504020204" pitchFamily="34" charset="0"/>
              </a:rPr>
            </a:br>
            <a:br>
              <a:rPr lang="en-US" sz="2000" b="0" i="0" dirty="0">
                <a:solidFill>
                  <a:srgbClr val="000000"/>
                </a:solidFill>
                <a:effectLst/>
                <a:latin typeface="Open Sans" panose="020B0606030504020204" pitchFamily="34" charset="0"/>
              </a:rPr>
            </a:br>
            <a:r>
              <a:rPr lang="en-US" sz="2000" b="0" i="0" dirty="0">
                <a:solidFill>
                  <a:srgbClr val="333333"/>
                </a:solidFill>
                <a:effectLst/>
                <a:latin typeface="Old Standard TT" pitchFamily="2" charset="77"/>
              </a:rPr>
              <a:t>Our July 2025 Productions Will Be:</a:t>
            </a:r>
            <a:br>
              <a:rPr lang="en-US" sz="2000" b="0" i="0" dirty="0">
                <a:solidFill>
                  <a:srgbClr val="333333"/>
                </a:solidFill>
                <a:effectLst/>
                <a:latin typeface="Old Standard TT" pitchFamily="2" charset="77"/>
              </a:rPr>
            </a:br>
            <a:r>
              <a:rPr lang="en-US" sz="2000" b="0" i="0" dirty="0">
                <a:solidFill>
                  <a:srgbClr val="333333"/>
                </a:solidFill>
                <a:effectLst/>
                <a:latin typeface="Old Standard TT" pitchFamily="2" charset="77"/>
              </a:rPr>
              <a:t>“A </a:t>
            </a:r>
            <a:r>
              <a:rPr lang="en-US" sz="2000" b="1" i="0" dirty="0">
                <a:solidFill>
                  <a:srgbClr val="333333"/>
                </a:solidFill>
                <a:effectLst/>
                <a:latin typeface="Old Standard TT" pitchFamily="2" charset="77"/>
              </a:rPr>
              <a:t>Winters Tale” and “Comedy of Errors”</a:t>
            </a:r>
            <a:br>
              <a:rPr lang="en-US" sz="2000" b="0" i="0" dirty="0">
                <a:solidFill>
                  <a:srgbClr val="333333"/>
                </a:solidFill>
                <a:effectLst/>
                <a:latin typeface="Old Standard TT" pitchFamily="2" charset="77"/>
              </a:rPr>
            </a:br>
            <a:r>
              <a:rPr lang="en-US" sz="2000" b="0" i="0" dirty="0">
                <a:solidFill>
                  <a:srgbClr val="333333"/>
                </a:solidFill>
                <a:effectLst/>
                <a:latin typeface="Old Standard TT" pitchFamily="2" charset="77"/>
              </a:rPr>
              <a:t>Directed by </a:t>
            </a:r>
            <a:r>
              <a:rPr lang="en-US" sz="2000" b="0" i="0" dirty="0" err="1">
                <a:solidFill>
                  <a:srgbClr val="333333"/>
                </a:solidFill>
                <a:effectLst/>
                <a:latin typeface="Old Standard TT" pitchFamily="2" charset="77"/>
              </a:rPr>
              <a:t>Shanan</a:t>
            </a:r>
            <a:r>
              <a:rPr lang="en-US" sz="2000" b="0" i="0" dirty="0">
                <a:solidFill>
                  <a:srgbClr val="333333"/>
                </a:solidFill>
                <a:effectLst/>
                <a:latin typeface="Old Standard TT" pitchFamily="2" charset="77"/>
              </a:rPr>
              <a:t> Custer and Eric Webster</a:t>
            </a:r>
          </a:p>
        </p:txBody>
      </p:sp>
    </p:spTree>
    <p:extLst>
      <p:ext uri="{BB962C8B-B14F-4D97-AF65-F5344CB8AC3E}">
        <p14:creationId xmlns:p14="http://schemas.microsoft.com/office/powerpoint/2010/main" val="367470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TextBox 2">
            <a:extLst>
              <a:ext uri="{FF2B5EF4-FFF2-40B4-BE49-F238E27FC236}">
                <a16:creationId xmlns:a16="http://schemas.microsoft.com/office/drawing/2014/main" id="{AD2576DD-16FB-9601-35A5-B933BDDDF465}"/>
              </a:ext>
            </a:extLst>
          </p:cNvPr>
          <p:cNvSpPr txBox="1"/>
          <p:nvPr/>
        </p:nvSpPr>
        <p:spPr>
          <a:xfrm>
            <a:off x="265815" y="802035"/>
            <a:ext cx="8963246" cy="4401205"/>
          </a:xfrm>
          <a:prstGeom prst="rect">
            <a:avLst/>
          </a:prstGeom>
          <a:noFill/>
        </p:spPr>
        <p:txBody>
          <a:bodyPr wrap="square">
            <a:spAutoFit/>
          </a:bodyPr>
          <a:lstStyle/>
          <a:p>
            <a:r>
              <a:rPr lang="en" sz="2800" b="1" dirty="0">
                <a:solidFill>
                  <a:schemeClr val="tx1"/>
                </a:solidFill>
                <a:latin typeface="Old Standard TT"/>
                <a:ea typeface="Old Standard TT"/>
                <a:cs typeface="Old Standard TT"/>
                <a:sym typeface="Old Standard TT"/>
              </a:rPr>
              <a:t>Centennial Theatre End of the Year </a:t>
            </a:r>
            <a:r>
              <a:rPr lang="en" sz="2800" b="1" i="1" dirty="0">
                <a:solidFill>
                  <a:schemeClr val="tx1"/>
                </a:solidFill>
                <a:latin typeface="Old Standard TT"/>
                <a:ea typeface="Old Standard TT"/>
                <a:cs typeface="Old Standard TT"/>
                <a:sym typeface="Old Standard TT"/>
              </a:rPr>
              <a:t>NOT </a:t>
            </a:r>
            <a:r>
              <a:rPr lang="en" sz="2800" b="1" dirty="0">
                <a:solidFill>
                  <a:schemeClr val="tx1"/>
                </a:solidFill>
                <a:latin typeface="Old Standard TT"/>
                <a:ea typeface="Old Standard TT"/>
                <a:cs typeface="Old Standard TT"/>
                <a:sym typeface="Old Standard TT"/>
              </a:rPr>
              <a:t>a Banquet</a:t>
            </a:r>
          </a:p>
          <a:p>
            <a:endParaRPr lang="en" sz="2800" dirty="0">
              <a:solidFill>
                <a:schemeClr val="tx1"/>
              </a:solidFill>
              <a:latin typeface="Old Standard TT"/>
              <a:ea typeface="Old Standard TT"/>
              <a:cs typeface="Old Standard TT"/>
              <a:sym typeface="Old Standard TT"/>
            </a:endParaRPr>
          </a:p>
          <a:p>
            <a:r>
              <a:rPr lang="en-US" sz="2800" b="0" i="0" dirty="0">
                <a:solidFill>
                  <a:srgbClr val="333333"/>
                </a:solidFill>
                <a:effectLst/>
                <a:latin typeface="Old Standard TT" pitchFamily="2" charset="77"/>
              </a:rPr>
              <a:t>5/30 – END OF YEAR CELEBRATION – </a:t>
            </a:r>
          </a:p>
          <a:p>
            <a:r>
              <a:rPr lang="en-US" sz="2800" b="0" i="0" dirty="0">
                <a:solidFill>
                  <a:srgbClr val="333333"/>
                </a:solidFill>
                <a:effectLst/>
                <a:latin typeface="Old Standard TT" pitchFamily="2" charset="77"/>
              </a:rPr>
              <a:t>Theater Recognition and reveal Hullabaloo!</a:t>
            </a:r>
          </a:p>
          <a:p>
            <a:r>
              <a:rPr lang="en-US" sz="2800" b="0" i="0" dirty="0">
                <a:solidFill>
                  <a:srgbClr val="333333"/>
                </a:solidFill>
                <a:effectLst/>
                <a:latin typeface="Old Standard TT" pitchFamily="2" charset="77"/>
              </a:rPr>
              <a:t>PAC – 5:30 – 8:00</a:t>
            </a:r>
          </a:p>
          <a:p>
            <a:endParaRPr lang="en-US" sz="2800" dirty="0">
              <a:solidFill>
                <a:srgbClr val="333333"/>
              </a:solidFill>
              <a:latin typeface="Old Standard TT" pitchFamily="2" charset="77"/>
            </a:endParaRPr>
          </a:p>
          <a:p>
            <a:r>
              <a:rPr lang="en-US" sz="2800" b="0" i="0" dirty="0">
                <a:solidFill>
                  <a:srgbClr val="333333"/>
                </a:solidFill>
                <a:effectLst/>
                <a:latin typeface="Old Standard TT" pitchFamily="2" charset="77"/>
              </a:rPr>
              <a:t>Letters/ Medals/Recognition/Presidents/Theater Board/Next seasons shows</a:t>
            </a:r>
          </a:p>
          <a:p>
            <a:endParaRPr lang="en-US" sz="2800" b="0" i="0" dirty="0">
              <a:solidFill>
                <a:srgbClr val="333333"/>
              </a:solidFill>
              <a:effectLst/>
              <a:latin typeface="Old Standard TT" pitchFamily="2" charset="77"/>
            </a:endParaRPr>
          </a:p>
          <a:p>
            <a:r>
              <a:rPr lang="en-US" sz="2800" b="0" i="0" dirty="0">
                <a:solidFill>
                  <a:srgbClr val="333333"/>
                </a:solidFill>
                <a:effectLst/>
                <a:latin typeface="Old Standard TT" pitchFamily="2" charset="77"/>
              </a:rPr>
              <a:t>ALL INFORMATION</a:t>
            </a:r>
            <a:r>
              <a:rPr lang="en-US" sz="2800" dirty="0">
                <a:solidFill>
                  <a:srgbClr val="333333"/>
                </a:solidFill>
                <a:latin typeface="Old Standard TT" pitchFamily="2" charset="77"/>
              </a:rPr>
              <a:t> </a:t>
            </a:r>
            <a:r>
              <a:rPr lang="en-US" sz="2800" b="0" i="0" dirty="0">
                <a:solidFill>
                  <a:srgbClr val="333333"/>
                </a:solidFill>
                <a:effectLst/>
                <a:latin typeface="Old Standard TT" pitchFamily="2" charset="77"/>
              </a:rPr>
              <a:t>CENTENNIALTHEATRE.ORG</a:t>
            </a:r>
            <a:endParaRPr lang="en-US" sz="2800" dirty="0">
              <a:solidFill>
                <a:schemeClr val="tx1"/>
              </a:solidFill>
            </a:endParaRPr>
          </a:p>
        </p:txBody>
      </p:sp>
    </p:spTree>
    <p:extLst>
      <p:ext uri="{BB962C8B-B14F-4D97-AF65-F5344CB8AC3E}">
        <p14:creationId xmlns:p14="http://schemas.microsoft.com/office/powerpoint/2010/main" val="126181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99"/>
          <p:cNvPicPr preferRelativeResize="0"/>
          <p:nvPr/>
        </p:nvPicPr>
        <p:blipFill>
          <a:blip r:embed="rId3">
            <a:alphaModFix/>
          </a:blip>
          <a:stretch>
            <a:fillRect/>
          </a:stretch>
        </p:blipFill>
        <p:spPr>
          <a:xfrm>
            <a:off x="0" y="0"/>
            <a:ext cx="9143981" cy="5143500"/>
          </a:xfrm>
          <a:prstGeom prst="rect">
            <a:avLst/>
          </a:prstGeom>
          <a:noFill/>
          <a:ln>
            <a:noFill/>
          </a:ln>
        </p:spPr>
      </p:pic>
      <p:sp>
        <p:nvSpPr>
          <p:cNvPr id="714" name="Google Shape;714;p99"/>
          <p:cNvSpPr txBox="1"/>
          <p:nvPr/>
        </p:nvSpPr>
        <p:spPr>
          <a:xfrm>
            <a:off x="745050" y="276850"/>
            <a:ext cx="765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lt1"/>
                </a:solidFill>
                <a:latin typeface="Old Standard TT"/>
                <a:ea typeface="Old Standard TT"/>
                <a:cs typeface="Old Standard TT"/>
                <a:sym typeface="Old Standard TT"/>
              </a:rPr>
              <a:t>Middle School 2025 Musical</a:t>
            </a:r>
            <a:endParaRPr sz="3600" dirty="0">
              <a:solidFill>
                <a:schemeClr val="lt1"/>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98387189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2" name="Picture 1" descr="A person standing in front of a bright light&#10;&#10;Description automatically generated">
            <a:extLst>
              <a:ext uri="{FF2B5EF4-FFF2-40B4-BE49-F238E27FC236}">
                <a16:creationId xmlns:a16="http://schemas.microsoft.com/office/drawing/2014/main" id="{A5B9DFD5-3440-BCF8-1A94-1D956C78C40C}"/>
              </a:ext>
            </a:extLst>
          </p:cNvPr>
          <p:cNvPicPr>
            <a:picLocks noChangeAspect="1"/>
          </p:cNvPicPr>
          <p:nvPr/>
        </p:nvPicPr>
        <p:blipFill>
          <a:blip r:embed="rId3"/>
          <a:stretch>
            <a:fillRect/>
          </a:stretch>
        </p:blipFill>
        <p:spPr>
          <a:xfrm>
            <a:off x="-163772" y="-92123"/>
            <a:ext cx="9403306" cy="5289359"/>
          </a:xfrm>
          <a:prstGeom prst="rect">
            <a:avLst/>
          </a:prstGeom>
        </p:spPr>
      </p:pic>
      <p:sp>
        <p:nvSpPr>
          <p:cNvPr id="5" name="TextBox 4">
            <a:extLst>
              <a:ext uri="{FF2B5EF4-FFF2-40B4-BE49-F238E27FC236}">
                <a16:creationId xmlns:a16="http://schemas.microsoft.com/office/drawing/2014/main" id="{77EB4943-2EFD-82FB-047D-8A2F2248A379}"/>
              </a:ext>
            </a:extLst>
          </p:cNvPr>
          <p:cNvSpPr txBox="1"/>
          <p:nvPr/>
        </p:nvSpPr>
        <p:spPr>
          <a:xfrm>
            <a:off x="3889512" y="3973949"/>
            <a:ext cx="3311387" cy="523220"/>
          </a:xfrm>
          <a:prstGeom prst="rect">
            <a:avLst/>
          </a:prstGeom>
          <a:noFill/>
        </p:spPr>
        <p:txBody>
          <a:bodyPr wrap="square" rtlCol="0">
            <a:spAutoFit/>
          </a:bodyPr>
          <a:lstStyle/>
          <a:p>
            <a:r>
              <a:rPr lang="en-US" dirty="0">
                <a:solidFill>
                  <a:srgbClr val="FF0000"/>
                </a:solidFill>
              </a:rPr>
              <a:t>THE MUSICAL WILL HAVE ITS OWN MANDATORY MEETING</a:t>
            </a:r>
          </a:p>
        </p:txBody>
      </p:sp>
    </p:spTree>
    <p:extLst>
      <p:ext uri="{BB962C8B-B14F-4D97-AF65-F5344CB8AC3E}">
        <p14:creationId xmlns:p14="http://schemas.microsoft.com/office/powerpoint/2010/main" val="137815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97"/>
          <p:cNvPicPr preferRelativeResize="0"/>
          <p:nvPr/>
        </p:nvPicPr>
        <p:blipFill>
          <a:blip r:embed="rId3">
            <a:alphaModFix/>
          </a:blip>
          <a:stretch>
            <a:fillRect/>
          </a:stretch>
        </p:blipFill>
        <p:spPr>
          <a:xfrm>
            <a:off x="0" y="0"/>
            <a:ext cx="9143981" cy="5143500"/>
          </a:xfrm>
          <a:prstGeom prst="rect">
            <a:avLst/>
          </a:prstGeom>
          <a:noFill/>
          <a:ln>
            <a:noFill/>
          </a:ln>
        </p:spPr>
      </p:pic>
      <p:sp>
        <p:nvSpPr>
          <p:cNvPr id="700" name="Google Shape;700;p97"/>
          <p:cNvSpPr txBox="1"/>
          <p:nvPr/>
        </p:nvSpPr>
        <p:spPr>
          <a:xfrm>
            <a:off x="745038" y="615050"/>
            <a:ext cx="765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lt1"/>
                </a:solidFill>
                <a:latin typeface="Old Standard TT"/>
                <a:ea typeface="Old Standard TT"/>
                <a:cs typeface="Old Standard TT"/>
                <a:sym typeface="Old Standard TT"/>
              </a:rPr>
              <a:t>Middle School 2024 Play</a:t>
            </a:r>
            <a:endParaRPr sz="3600" dirty="0">
              <a:solidFill>
                <a:schemeClr val="lt1"/>
              </a:solidFill>
              <a:latin typeface="Old Standard TT"/>
              <a:ea typeface="Old Standard TT"/>
              <a:cs typeface="Old Standard TT"/>
              <a:sym typeface="Old Standard TT"/>
            </a:endParaRPr>
          </a:p>
        </p:txBody>
      </p:sp>
      <p:sp>
        <p:nvSpPr>
          <p:cNvPr id="701" name="Google Shape;701;p97"/>
          <p:cNvSpPr txBox="1"/>
          <p:nvPr/>
        </p:nvSpPr>
        <p:spPr>
          <a:xfrm>
            <a:off x="809275" y="1648200"/>
            <a:ext cx="765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600">
              <a:solidFill>
                <a:schemeClr val="lt1"/>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177140881"/>
      </p:ext>
    </p:extLst>
  </p:cSld>
  <p:clrMapOvr>
    <a:masterClrMapping/>
  </p:clrMapOvr>
  <mc:AlternateContent xmlns:mc="http://schemas.openxmlformats.org/markup-compatibility/2006" xmlns:p14="http://schemas.microsoft.com/office/powerpoint/2010/main">
    <mc:Choice Requires="p14">
      <p:transition spd="slow" p14:dur="33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2" name="Picture 1" descr="A logo for a company&#10;&#10;Description automatically generated">
            <a:extLst>
              <a:ext uri="{FF2B5EF4-FFF2-40B4-BE49-F238E27FC236}">
                <a16:creationId xmlns:a16="http://schemas.microsoft.com/office/drawing/2014/main" id="{E5545116-5328-5E7B-B593-D445A5B94C1F}"/>
              </a:ext>
            </a:extLst>
          </p:cNvPr>
          <p:cNvPicPr>
            <a:picLocks noChangeAspect="1"/>
          </p:cNvPicPr>
          <p:nvPr/>
        </p:nvPicPr>
        <p:blipFill>
          <a:blip r:embed="rId3"/>
          <a:stretch>
            <a:fillRect/>
          </a:stretch>
        </p:blipFill>
        <p:spPr>
          <a:xfrm>
            <a:off x="0" y="324851"/>
            <a:ext cx="4493797" cy="4493797"/>
          </a:xfrm>
          <a:prstGeom prst="rect">
            <a:avLst/>
          </a:prstGeom>
        </p:spPr>
      </p:pic>
      <p:sp>
        <p:nvSpPr>
          <p:cNvPr id="5" name="TextBox 4">
            <a:extLst>
              <a:ext uri="{FF2B5EF4-FFF2-40B4-BE49-F238E27FC236}">
                <a16:creationId xmlns:a16="http://schemas.microsoft.com/office/drawing/2014/main" id="{975F377A-397B-632F-A43B-45BF63B0CD59}"/>
              </a:ext>
            </a:extLst>
          </p:cNvPr>
          <p:cNvSpPr txBox="1"/>
          <p:nvPr/>
        </p:nvSpPr>
        <p:spPr>
          <a:xfrm>
            <a:off x="4214191" y="802035"/>
            <a:ext cx="4572000" cy="3539430"/>
          </a:xfrm>
          <a:prstGeom prst="rect">
            <a:avLst/>
          </a:prstGeom>
          <a:noFill/>
        </p:spPr>
        <p:txBody>
          <a:bodyPr wrap="square">
            <a:spAutoFit/>
          </a:bodyPr>
          <a:lstStyle/>
          <a:p>
            <a:r>
              <a:rPr lang="en-US" sz="1400" dirty="0">
                <a:solidFill>
                  <a:schemeClr val="tx1"/>
                </a:solidFill>
                <a:latin typeface="Adventure" panose="02000500000000000000" pitchFamily="2" charset="0"/>
              </a:rPr>
              <a:t>The harvest moon casts an eerie glow over Sleepy Hollow as the town readies for its 100th Harvest Festival. But within the creaky halls of Sleepy Hollow Middle School, a different kind of drama unfolds. Their annual production of the Headless Horseman legend faces a pre-show meltdown. Tensions simmer during a crucial overnight rehearsal, fueled by unsettling mishaps. Scripts vanish, props levitate, and whispers of the horseman himself echo through the halls. Is it just theatrical jitters, or has a touch of the supernatural seeped into the production? Ms. </a:t>
            </a:r>
            <a:r>
              <a:rPr lang="en-US" sz="1400" dirty="0" err="1">
                <a:solidFill>
                  <a:schemeClr val="tx1"/>
                </a:solidFill>
                <a:latin typeface="Adventure" panose="02000500000000000000" pitchFamily="2" charset="0"/>
              </a:rPr>
              <a:t>Tassie</a:t>
            </a:r>
            <a:r>
              <a:rPr lang="en-US" sz="1400" dirty="0">
                <a:solidFill>
                  <a:schemeClr val="tx1"/>
                </a:solidFill>
                <a:latin typeface="Adventure" panose="02000500000000000000" pitchFamily="2" charset="0"/>
              </a:rPr>
              <a:t> Kendrick, the determined director, and her organized student assistant, </a:t>
            </a:r>
            <a:r>
              <a:rPr lang="en-US" sz="1400" dirty="0" err="1">
                <a:solidFill>
                  <a:schemeClr val="tx1"/>
                </a:solidFill>
                <a:latin typeface="Adventure" panose="02000500000000000000" pitchFamily="2" charset="0"/>
              </a:rPr>
              <a:t>Felance</a:t>
            </a:r>
            <a:r>
              <a:rPr lang="en-US" sz="1400" dirty="0">
                <a:solidFill>
                  <a:schemeClr val="tx1"/>
                </a:solidFill>
                <a:latin typeface="Adventure" panose="02000500000000000000" pitchFamily="2" charset="0"/>
              </a:rPr>
              <a:t> McBeth, must navigate this theatrical nightmare. Don't miss The Legend of Sleepy Hollow: A Middle School Mystery, where the curtain rises on a hilarious whodunnit with a chilling twist that will leave you guessing until the very last pumpkin rolls.</a:t>
            </a:r>
          </a:p>
        </p:txBody>
      </p:sp>
    </p:spTree>
    <p:extLst>
      <p:ext uri="{BB962C8B-B14F-4D97-AF65-F5344CB8AC3E}">
        <p14:creationId xmlns:p14="http://schemas.microsoft.com/office/powerpoint/2010/main" val="27052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400" kern="0" dirty="0">
                <a:effectLst/>
                <a:latin typeface="Helvetica" pitchFamily="2" charset="0"/>
                <a:ea typeface="Calibri" panose="020F0502020204030204" pitchFamily="34" charset="0"/>
                <a:cs typeface="Helvetica" pitchFamily="2" charset="0"/>
              </a:rPr>
              <a:t>*</a:t>
            </a:r>
            <a:r>
              <a:rPr lang="en-US" sz="1400" b="1" kern="0" dirty="0">
                <a:effectLst/>
                <a:latin typeface="AppleSystemUIFont"/>
                <a:ea typeface="Calibri" panose="020F0502020204030204" pitchFamily="34" charset="0"/>
                <a:cs typeface="Helvetica" pitchFamily="2" charset="0"/>
              </a:rPr>
              <a:t>CREW OPPORTUNITIES</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*Costuming – Laurie </a:t>
            </a:r>
            <a:r>
              <a:rPr lang="en-US" sz="1400" kern="0" dirty="0" err="1">
                <a:effectLst/>
                <a:latin typeface="Helvetica" pitchFamily="2" charset="0"/>
                <a:ea typeface="Calibri" panose="020F0502020204030204" pitchFamily="34" charset="0"/>
                <a:cs typeface="Helvetica" pitchFamily="2" charset="0"/>
              </a:rPr>
              <a:t>Tangren</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*Make-up - TBD</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*Booth Crew – Eric Webster – Lights/Sound/Spotlights</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*Set and Props Design Crew – Kris Schmidt</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*Stage Managers – Talk with Mr. Webster</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*Run Crew – part of Set Crew</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*Props Master</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*Ushering – set crew</a:t>
            </a:r>
            <a:br>
              <a:rPr lang="en-US" sz="1400" dirty="0">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 </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Schedules for each crew will be posted on </a:t>
            </a:r>
            <a:r>
              <a:rPr lang="en-US" sz="1400" kern="0" dirty="0" err="1">
                <a:effectLst/>
                <a:latin typeface="Helvetica" pitchFamily="2" charset="0"/>
                <a:ea typeface="Calibri" panose="020F0502020204030204" pitchFamily="34" charset="0"/>
                <a:cs typeface="Helvetica" pitchFamily="2" charset="0"/>
              </a:rPr>
              <a:t>Centennialtheatre.org</a:t>
            </a: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If there not there now they will be soon – get information from the crew leads</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a:t>
            </a:r>
            <a:br>
              <a:rPr lang="en-US" sz="1400" kern="0" dirty="0">
                <a:effectLst/>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032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solidFill>
                  <a:schemeClr val="lt1"/>
                </a:solidFill>
                <a:latin typeface="Old Standard TT"/>
                <a:ea typeface="Old Standard TT"/>
                <a:cs typeface="Old Standard TT"/>
                <a:sym typeface="Old Standard TT"/>
              </a:rPr>
              <a:t>Welcome to the 2024/2025 Centennial Theatre Information Meeting</a:t>
            </a:r>
            <a:endParaRPr dirty="0">
              <a:solidFill>
                <a:schemeClr val="lt1"/>
              </a:solidFill>
              <a:latin typeface="Old Standard TT"/>
              <a:ea typeface="Old Standard TT"/>
              <a:cs typeface="Old Standard TT"/>
              <a:sym typeface="Old Standard T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8052" y="167025"/>
            <a:ext cx="8514248" cy="956097"/>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400" kern="0" dirty="0">
                <a:effectLst/>
                <a:latin typeface="Helvetica" pitchFamily="2" charset="0"/>
                <a:ea typeface="Calibri" panose="020F0502020204030204" pitchFamily="34" charset="0"/>
                <a:cs typeface="Helvetica" pitchFamily="2" charset="0"/>
              </a:rPr>
              <a:t>*</a:t>
            </a:r>
            <a:r>
              <a:rPr lang="en-US" sz="1400" b="1" kern="0" dirty="0">
                <a:effectLst/>
                <a:latin typeface="AppleSystemUIFont"/>
                <a:ea typeface="Calibri" panose="020F0502020204030204" pitchFamily="34" charset="0"/>
                <a:cs typeface="Helvetica" pitchFamily="2" charset="0"/>
              </a:rPr>
              <a:t>CREW </a:t>
            </a:r>
            <a:r>
              <a:rPr lang="en-US" sz="1400" b="1" dirty="0">
                <a:latin typeface="AppleSystemUIFont"/>
                <a:ea typeface="Calibri" panose="020F0502020204030204" pitchFamily="34" charset="0"/>
                <a:cs typeface="Helvetica" pitchFamily="2" charset="0"/>
              </a:rPr>
              <a:t>PARTICIPATION CAPS”</a:t>
            </a:r>
            <a:br>
              <a:rPr lang="en-US" sz="1400" b="1" dirty="0">
                <a:latin typeface="AppleSystemUIFont"/>
                <a:ea typeface="Calibri" panose="020F0502020204030204" pitchFamily="34" charset="0"/>
                <a:cs typeface="Helvetica" pitchFamily="2" charset="0"/>
              </a:rPr>
            </a:br>
            <a:r>
              <a:rPr lang="en-US" sz="1400" b="1" dirty="0">
                <a:latin typeface="AppleSystemUIFont"/>
                <a:ea typeface="Calibri" panose="020F0502020204030204" pitchFamily="34" charset="0"/>
                <a:cs typeface="Helvetica" pitchFamily="2" charset="0"/>
              </a:rPr>
              <a:t>Due to the high numbers of students wanting to participate on crews, we have to set a limit for number of   participants. Too many participants in a crew means that there is not enough involvement or a positive experience for all the students.</a:t>
            </a:r>
            <a:br>
              <a:rPr lang="en-US" sz="1400" b="1" dirty="0">
                <a:latin typeface="AppleSystemUIFont"/>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a:t>
            </a:r>
            <a:br>
              <a:rPr lang="en-US" sz="1400" kern="0" dirty="0">
                <a:effectLst/>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7B6C6AD-C97E-2B59-4674-38DB2CA56847}"/>
              </a:ext>
            </a:extLst>
          </p:cNvPr>
          <p:cNvSpPr txBox="1"/>
          <p:nvPr/>
        </p:nvSpPr>
        <p:spPr>
          <a:xfrm>
            <a:off x="477078" y="1087920"/>
            <a:ext cx="5168348" cy="4401205"/>
          </a:xfrm>
          <a:prstGeom prst="rect">
            <a:avLst/>
          </a:prstGeom>
          <a:noFill/>
        </p:spPr>
        <p:txBody>
          <a:bodyPr wrap="square" rtlCol="0">
            <a:spAutoFit/>
          </a:bodyPr>
          <a:lstStyle/>
          <a:p>
            <a:r>
              <a:rPr lang="en-US" sz="1400" b="1" dirty="0">
                <a:latin typeface="AppleSystemUIFont"/>
                <a:ea typeface="Calibri" panose="020F0502020204030204" pitchFamily="34" charset="0"/>
                <a:cs typeface="Helvetica" pitchFamily="2" charset="0"/>
              </a:rPr>
              <a:t>MAXIMUM NUMBERS</a:t>
            </a:r>
            <a:br>
              <a:rPr lang="en-US" sz="1400" b="1" dirty="0">
                <a:latin typeface="AppleSystemUIFont"/>
                <a:ea typeface="Calibri" panose="020F0502020204030204" pitchFamily="34" charset="0"/>
                <a:cs typeface="Helvetica" pitchFamily="2" charset="0"/>
              </a:rPr>
            </a:br>
            <a:br>
              <a:rPr lang="en-US" sz="1400" b="1" dirty="0">
                <a:latin typeface="AppleSystemUIFont"/>
                <a:ea typeface="Calibri" panose="020F0502020204030204" pitchFamily="34" charset="0"/>
                <a:cs typeface="Helvetica" pitchFamily="2" charset="0"/>
              </a:rPr>
            </a:br>
            <a:r>
              <a:rPr lang="en-US" sz="1400" b="1" dirty="0">
                <a:latin typeface="AppleSystemUIFont"/>
                <a:ea typeface="Calibri" panose="020F0502020204030204" pitchFamily="34" charset="0"/>
                <a:cs typeface="Helvetica" pitchFamily="2" charset="0"/>
              </a:rPr>
              <a:t>SET</a:t>
            </a:r>
            <a:br>
              <a:rPr lang="en-US" sz="1400" b="1"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12 Middle School</a:t>
            </a:r>
            <a:br>
              <a:rPr lang="en-US" sz="1400"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20 High School</a:t>
            </a:r>
            <a:br>
              <a:rPr lang="en-US" sz="1400" b="1" dirty="0">
                <a:latin typeface="AppleSystemUIFont"/>
                <a:ea typeface="Calibri" panose="020F0502020204030204" pitchFamily="34" charset="0"/>
                <a:cs typeface="Helvetica" pitchFamily="2" charset="0"/>
              </a:rPr>
            </a:br>
            <a:br>
              <a:rPr lang="en-US" sz="1400" b="1" dirty="0">
                <a:latin typeface="AppleSystemUIFont"/>
                <a:ea typeface="Calibri" panose="020F0502020204030204" pitchFamily="34" charset="0"/>
                <a:cs typeface="Helvetica" pitchFamily="2" charset="0"/>
              </a:rPr>
            </a:br>
            <a:r>
              <a:rPr lang="en-US" sz="1400" b="1" dirty="0">
                <a:latin typeface="AppleSystemUIFont"/>
                <a:ea typeface="Calibri" panose="020F0502020204030204" pitchFamily="34" charset="0"/>
                <a:cs typeface="Helvetica" pitchFamily="2" charset="0"/>
              </a:rPr>
              <a:t>BOOTH</a:t>
            </a:r>
            <a:br>
              <a:rPr lang="en-US" sz="1400" b="1"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8 Middle School</a:t>
            </a:r>
            <a:br>
              <a:rPr lang="en-US" sz="1400"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8 High School</a:t>
            </a:r>
            <a:br>
              <a:rPr lang="en-US" sz="1400" dirty="0">
                <a:latin typeface="AppleSystemUIFont"/>
                <a:ea typeface="Calibri" panose="020F0502020204030204" pitchFamily="34" charset="0"/>
                <a:cs typeface="Helvetica" pitchFamily="2" charset="0"/>
              </a:rPr>
            </a:br>
            <a:br>
              <a:rPr lang="en-US" sz="1400" dirty="0">
                <a:latin typeface="AppleSystemUIFont"/>
                <a:ea typeface="Calibri" panose="020F0502020204030204" pitchFamily="34" charset="0"/>
                <a:cs typeface="Helvetica" pitchFamily="2" charset="0"/>
              </a:rPr>
            </a:br>
            <a:r>
              <a:rPr lang="en-US" sz="1400" b="1" dirty="0">
                <a:latin typeface="AppleSystemUIFont"/>
                <a:ea typeface="Calibri" panose="020F0502020204030204" pitchFamily="34" charset="0"/>
                <a:cs typeface="Helvetica" pitchFamily="2" charset="0"/>
              </a:rPr>
              <a:t>COSTUMING</a:t>
            </a:r>
            <a:br>
              <a:rPr lang="en-US" sz="1400"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4 MIDDLE SCHOOL</a:t>
            </a:r>
            <a:br>
              <a:rPr lang="en-US" sz="1400"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5 HIGH SCHOOL</a:t>
            </a:r>
            <a:br>
              <a:rPr lang="en-US" sz="1400" dirty="0">
                <a:latin typeface="AppleSystemUIFont"/>
                <a:ea typeface="Calibri" panose="020F0502020204030204" pitchFamily="34" charset="0"/>
                <a:cs typeface="Helvetica" pitchFamily="2" charset="0"/>
              </a:rPr>
            </a:br>
            <a:br>
              <a:rPr lang="en-US" sz="1400" dirty="0">
                <a:latin typeface="AppleSystemUIFont"/>
                <a:ea typeface="Calibri" panose="020F0502020204030204" pitchFamily="34" charset="0"/>
                <a:cs typeface="Helvetica" pitchFamily="2" charset="0"/>
              </a:rPr>
            </a:br>
            <a:r>
              <a:rPr lang="en-US" sz="1400" b="1" dirty="0">
                <a:latin typeface="AppleSystemUIFont"/>
                <a:ea typeface="Calibri" panose="020F0502020204030204" pitchFamily="34" charset="0"/>
                <a:cs typeface="Helvetica" pitchFamily="2" charset="0"/>
              </a:rPr>
              <a:t>MAKE-UP</a:t>
            </a:r>
            <a:br>
              <a:rPr lang="en-US" sz="1400" dirty="0">
                <a:latin typeface="AppleSystemUIFont"/>
                <a:ea typeface="Calibri" panose="020F0502020204030204" pitchFamily="34" charset="0"/>
                <a:cs typeface="Helvetica" pitchFamily="2" charset="0"/>
              </a:rPr>
            </a:br>
            <a:r>
              <a:rPr lang="en-US" sz="1400" dirty="0">
                <a:latin typeface="AppleSystemUIFont"/>
                <a:ea typeface="Calibri" panose="020F0502020204030204" pitchFamily="34" charset="0"/>
                <a:cs typeface="Helvetica" pitchFamily="2" charset="0"/>
              </a:rPr>
              <a:t>2 or 3 for both HS and MS</a:t>
            </a:r>
          </a:p>
          <a:p>
            <a:r>
              <a:rPr lang="en-US" sz="1400" dirty="0">
                <a:latin typeface="AppleSystemUIFont"/>
                <a:ea typeface="Calibri" panose="020F0502020204030204" pitchFamily="34" charset="0"/>
                <a:cs typeface="Helvetica" pitchFamily="2" charset="0"/>
              </a:rPr>
              <a:t> IF THERE IS A NEED FOR </a:t>
            </a:r>
          </a:p>
          <a:p>
            <a:r>
              <a:rPr lang="en-US" sz="1400" dirty="0">
                <a:latin typeface="AppleSystemUIFont"/>
                <a:ea typeface="Calibri" panose="020F0502020204030204" pitchFamily="34" charset="0"/>
                <a:cs typeface="Helvetica" pitchFamily="2" charset="0"/>
              </a:rPr>
              <a:t>MAKE-UP CREW</a:t>
            </a:r>
            <a:br>
              <a:rPr lang="en-US" sz="1400" dirty="0">
                <a:latin typeface="AppleSystemUIFont"/>
                <a:ea typeface="Calibri" panose="020F0502020204030204" pitchFamily="34" charset="0"/>
                <a:cs typeface="Helvetica" pitchFamily="2" charset="0"/>
              </a:rPr>
            </a:br>
            <a:br>
              <a:rPr lang="en-US" sz="1400" dirty="0">
                <a:latin typeface="AppleSystemUIFont"/>
                <a:ea typeface="Calibri" panose="020F0502020204030204" pitchFamily="34" charset="0"/>
                <a:cs typeface="Helvetica" pitchFamily="2" charset="0"/>
              </a:rPr>
            </a:br>
            <a:endParaRPr lang="en-US" dirty="0"/>
          </a:p>
        </p:txBody>
      </p:sp>
      <p:sp>
        <p:nvSpPr>
          <p:cNvPr id="8" name="TextBox 7">
            <a:extLst>
              <a:ext uri="{FF2B5EF4-FFF2-40B4-BE49-F238E27FC236}">
                <a16:creationId xmlns:a16="http://schemas.microsoft.com/office/drawing/2014/main" id="{907193C4-5D57-28B1-A90A-C739D7632841}"/>
              </a:ext>
            </a:extLst>
          </p:cNvPr>
          <p:cNvSpPr txBox="1"/>
          <p:nvPr/>
        </p:nvSpPr>
        <p:spPr>
          <a:xfrm>
            <a:off x="3061252" y="1212573"/>
            <a:ext cx="6082748" cy="3970318"/>
          </a:xfrm>
          <a:prstGeom prst="rect">
            <a:avLst/>
          </a:prstGeom>
          <a:noFill/>
        </p:spPr>
        <p:txBody>
          <a:bodyPr wrap="square" rtlCol="0">
            <a:spAutoFit/>
          </a:bodyPr>
          <a:lstStyle/>
          <a:p>
            <a:r>
              <a:rPr lang="en-US" sz="1200" b="1" dirty="0">
                <a:latin typeface="AppleSystemUIFont"/>
                <a:ea typeface="Calibri" panose="020F0502020204030204" pitchFamily="34" charset="0"/>
                <a:cs typeface="Helvetica" pitchFamily="2" charset="0"/>
              </a:rPr>
              <a:t>If you participated on a crew the last show that we did, you will be on crew again for this show.</a:t>
            </a:r>
          </a:p>
          <a:p>
            <a:endParaRPr lang="en-US" sz="1200" b="1" dirty="0">
              <a:latin typeface="AppleSystemUIFont"/>
              <a:ea typeface="Calibri" panose="020F0502020204030204" pitchFamily="34" charset="0"/>
              <a:cs typeface="Helvetica" pitchFamily="2" charset="0"/>
            </a:endParaRPr>
          </a:p>
          <a:p>
            <a:r>
              <a:rPr lang="en-US" sz="1200" b="1" dirty="0">
                <a:latin typeface="AppleSystemUIFont"/>
                <a:ea typeface="Calibri" panose="020F0502020204030204" pitchFamily="34" charset="0"/>
                <a:cs typeface="Helvetica" pitchFamily="2" charset="0"/>
              </a:rPr>
              <a:t>If you were not – you will be put on wait list until an opening occurs.</a:t>
            </a:r>
          </a:p>
          <a:p>
            <a:endParaRPr lang="en-US" sz="1200" b="1" dirty="0">
              <a:latin typeface="AppleSystemUIFont"/>
              <a:ea typeface="Calibri" panose="020F0502020204030204" pitchFamily="34" charset="0"/>
              <a:cs typeface="Helvetica" pitchFamily="2" charset="0"/>
            </a:endParaRPr>
          </a:p>
          <a:p>
            <a:r>
              <a:rPr lang="en-US" sz="1200" b="1" dirty="0">
                <a:latin typeface="AppleSystemUIFont"/>
                <a:ea typeface="Calibri" panose="020F0502020204030204" pitchFamily="34" charset="0"/>
                <a:cs typeface="Helvetica" pitchFamily="2" charset="0"/>
              </a:rPr>
              <a:t>If you were on a wait list last year and did not get on a crew, you will be this year.</a:t>
            </a:r>
          </a:p>
          <a:p>
            <a:endParaRPr lang="en-US" sz="1200" b="1" dirty="0">
              <a:latin typeface="AppleSystemUIFont"/>
              <a:ea typeface="Calibri" panose="020F0502020204030204" pitchFamily="34" charset="0"/>
              <a:cs typeface="Helvetica" pitchFamily="2" charset="0"/>
            </a:endParaRPr>
          </a:p>
          <a:p>
            <a:r>
              <a:rPr lang="en-US" sz="1200" b="1" dirty="0">
                <a:latin typeface="AppleSystemUIFont"/>
                <a:ea typeface="Calibri" panose="020F0502020204030204" pitchFamily="34" charset="0"/>
                <a:cs typeface="Helvetica" pitchFamily="2" charset="0"/>
              </a:rPr>
              <a:t>Wait list priority is based on your year in school. PLEASE CHECK YOUR EMAIL!  IF YOU DON’T RESPOND WITHIN A REASONABLE AMOUNT OF TIME YOUR SPOT WILL GO TO NEXT PERSON ON LIST.</a:t>
            </a:r>
          </a:p>
          <a:p>
            <a:endParaRPr lang="en-US" sz="1200" b="1" dirty="0">
              <a:latin typeface="AppleSystemUIFont"/>
              <a:ea typeface="Calibri" panose="020F0502020204030204" pitchFamily="34" charset="0"/>
              <a:cs typeface="Helvetica" pitchFamily="2" charset="0"/>
            </a:endParaRPr>
          </a:p>
          <a:p>
            <a:r>
              <a:rPr lang="en-US" sz="1200" b="1" dirty="0">
                <a:latin typeface="AppleSystemUIFont"/>
                <a:ea typeface="Calibri" panose="020F0502020204030204" pitchFamily="34" charset="0"/>
                <a:cs typeface="Helvetica" pitchFamily="2" charset="0"/>
              </a:rPr>
              <a:t>Exceptions will be determined on a case-by-case basis</a:t>
            </a:r>
            <a:br>
              <a:rPr lang="en-US" sz="1200" b="1" dirty="0">
                <a:latin typeface="AppleSystemUIFont"/>
                <a:ea typeface="Calibri" panose="020F0502020204030204" pitchFamily="34" charset="0"/>
                <a:cs typeface="Helvetica" pitchFamily="2" charset="0"/>
              </a:rPr>
            </a:br>
            <a:br>
              <a:rPr lang="en-US" sz="1200" b="1" dirty="0">
                <a:latin typeface="AppleSystemUIFont"/>
                <a:ea typeface="Calibri" panose="020F0502020204030204" pitchFamily="34" charset="0"/>
                <a:cs typeface="Helvetica" pitchFamily="2" charset="0"/>
              </a:rPr>
            </a:br>
            <a:r>
              <a:rPr lang="en-US" sz="1200" b="1" dirty="0">
                <a:latin typeface="AppleSystemUIFont"/>
                <a:ea typeface="Calibri" panose="020F0502020204030204" pitchFamily="34" charset="0"/>
                <a:cs typeface="Helvetica" pitchFamily="2" charset="0"/>
              </a:rPr>
              <a:t>BOOTH CREW SHADOWS – IF Booth Crew is full and you want to “Shadow” the Booth Crew program, please notify Mr. Webster.  Shadows watch and learn so they are ready when they do get on Booth Crew.</a:t>
            </a:r>
            <a:br>
              <a:rPr lang="en-US" sz="1200" b="1" dirty="0">
                <a:latin typeface="AppleSystemUIFont"/>
                <a:ea typeface="Calibri" panose="020F0502020204030204" pitchFamily="34" charset="0"/>
                <a:cs typeface="Helvetica" pitchFamily="2" charset="0"/>
              </a:rPr>
            </a:br>
            <a:br>
              <a:rPr lang="en-US" sz="1200" b="1" dirty="0">
                <a:latin typeface="AppleSystemUIFont"/>
                <a:ea typeface="Calibri" panose="020F0502020204030204" pitchFamily="34" charset="0"/>
                <a:cs typeface="Helvetica" pitchFamily="2" charset="0"/>
              </a:rPr>
            </a:br>
            <a:r>
              <a:rPr lang="en-US" sz="1200" b="1" dirty="0">
                <a:latin typeface="AppleSystemUIFont"/>
                <a:ea typeface="Calibri" panose="020F0502020204030204" pitchFamily="34" charset="0"/>
                <a:cs typeface="Helvetica" pitchFamily="2" charset="0"/>
              </a:rPr>
              <a:t>BOOTH CREW TEST – STARTING THIS YEAR THERE WILL BE A BOOTH CREW TEST AT THE END OF THE SHOWS.  Testing your knowledge of lighting, focusing, programming, sound board, spotlights, </a:t>
            </a:r>
            <a:r>
              <a:rPr lang="en-US" sz="1200" b="1" dirty="0" err="1">
                <a:latin typeface="AppleSystemUIFont"/>
                <a:ea typeface="Calibri" panose="020F0502020204030204" pitchFamily="34" charset="0"/>
                <a:cs typeface="Helvetica" pitchFamily="2" charset="0"/>
              </a:rPr>
              <a:t>etc..If</a:t>
            </a:r>
            <a:r>
              <a:rPr lang="en-US" sz="1200" b="1" dirty="0">
                <a:latin typeface="AppleSystemUIFont"/>
                <a:ea typeface="Calibri" panose="020F0502020204030204" pitchFamily="34" charset="0"/>
                <a:cs typeface="Helvetica" pitchFamily="2" charset="0"/>
              </a:rPr>
              <a:t> you are not passing these tests, your spot in booth may be given up for the next show.  Consider this Booth Crew Auditions.</a:t>
            </a:r>
            <a:endParaRPr lang="en-US" sz="1200" dirty="0"/>
          </a:p>
        </p:txBody>
      </p:sp>
    </p:spTree>
    <p:extLst>
      <p:ext uri="{BB962C8B-B14F-4D97-AF65-F5344CB8AC3E}">
        <p14:creationId xmlns:p14="http://schemas.microsoft.com/office/powerpoint/2010/main" val="962775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600" b="1" u="sng" kern="0" dirty="0">
                <a:effectLst/>
                <a:latin typeface="Helvetica" pitchFamily="2" charset="0"/>
                <a:ea typeface="Calibri" panose="020F0502020204030204" pitchFamily="34" charset="0"/>
                <a:cs typeface="Helvetica" pitchFamily="2" charset="0"/>
              </a:rPr>
              <a:t>REGISTRATION</a:t>
            </a: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FOLLOW THE LINK AT CENTENNIALTHEATRE.ORG</a:t>
            </a: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ACTORS DON’T REGISTER UNTIL AFTER AUDITIONS</a:t>
            </a: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CREW POSITIONS REGISTER AFTER TURNING IN FORMS TO MRS. TANGREN – YOU WILL BE NOTIFIED IF </a:t>
            </a:r>
            <a:r>
              <a:rPr lang="en-US" sz="1600" dirty="0">
                <a:latin typeface="Helvetica" pitchFamily="2" charset="0"/>
                <a:ea typeface="Calibri" panose="020F0502020204030204" pitchFamily="34" charset="0"/>
                <a:cs typeface="Helvetica" pitchFamily="2" charset="0"/>
              </a:rPr>
              <a:t>/ WHEN YOU SHOULD REGISTER</a:t>
            </a:r>
            <a:br>
              <a:rPr lang="en-US" sz="1600" dirty="0">
                <a:latin typeface="Helvetica" pitchFamily="2" charset="0"/>
                <a:ea typeface="Calibri" panose="020F0502020204030204" pitchFamily="34" charset="0"/>
                <a:cs typeface="Helvetica" pitchFamily="2" charset="0"/>
              </a:rPr>
            </a:br>
            <a:br>
              <a:rPr lang="en-US" sz="1600" dirty="0">
                <a:latin typeface="Helvetica" pitchFamily="2" charset="0"/>
                <a:ea typeface="Calibri" panose="020F0502020204030204" pitchFamily="34" charset="0"/>
                <a:cs typeface="Helvetica" pitchFamily="2" charset="0"/>
              </a:rPr>
            </a:br>
            <a:r>
              <a:rPr lang="en-US" sz="1600" dirty="0">
                <a:latin typeface="Helvetica" pitchFamily="2" charset="0"/>
                <a:ea typeface="Calibri" panose="020F0502020204030204" pitchFamily="34" charset="0"/>
                <a:cs typeface="Helvetica" pitchFamily="2" charset="0"/>
              </a:rPr>
              <a:t>IF YOU ARE NOT CAST AS AN ACTOR AND WANT TO BE ON CREW TALK TO MRS. TANGREN TO SEE IF THERE ARE OPENINGS IN CREW</a:t>
            </a: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r>
              <a:rPr lang="en-US" sz="1600" b="1" u="sng" dirty="0">
                <a:latin typeface="Helvetica" pitchFamily="2" charset="0"/>
                <a:ea typeface="Calibri" panose="020F0502020204030204" pitchFamily="34" charset="0"/>
                <a:cs typeface="Helvetica" pitchFamily="2" charset="0"/>
              </a:rPr>
              <a:t>SHOW T</a:t>
            </a:r>
            <a:r>
              <a:rPr lang="en-US" sz="1600" b="1" u="sng" kern="0" dirty="0">
                <a:effectLst/>
                <a:latin typeface="Helvetica" pitchFamily="2" charset="0"/>
                <a:ea typeface="Calibri" panose="020F0502020204030204" pitchFamily="34" charset="0"/>
                <a:cs typeface="Helvetica" pitchFamily="2" charset="0"/>
              </a:rPr>
              <a:t>ICKETS</a:t>
            </a:r>
            <a:br>
              <a:rPr lang="en-US" sz="1600" b="1" u="sng" kern="0" dirty="0">
                <a:effectLst/>
                <a:latin typeface="Helvetica" pitchFamily="2" charset="0"/>
                <a:ea typeface="Calibri" panose="020F0502020204030204" pitchFamily="34" charset="0"/>
                <a:cs typeface="Helvetica" pitchFamily="2" charset="0"/>
              </a:rPr>
            </a:br>
            <a:br>
              <a:rPr lang="en-US" sz="1600" b="1" u="sng"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TICKETS FOR SHOWS GO ON SALE TWO WEEKS BEFORE OPENING NIGHT</a:t>
            </a:r>
            <a:br>
              <a:rPr lang="en-US" sz="1600"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 </a:t>
            </a:r>
            <a:br>
              <a:rPr lang="en-US" sz="1600" kern="0" dirty="0">
                <a:effectLst/>
                <a:latin typeface="Helvetica" pitchFamily="2" charset="0"/>
                <a:ea typeface="Calibri" panose="020F0502020204030204" pitchFamily="34" charset="0"/>
                <a:cs typeface="Helvetica" pitchFamily="2" charset="0"/>
              </a:rPr>
            </a:br>
            <a:r>
              <a:rPr lang="en-US" sz="1600" kern="0" dirty="0">
                <a:effectLst/>
                <a:latin typeface="Helvetica" pitchFamily="2" charset="0"/>
                <a:ea typeface="Calibri" panose="020F0502020204030204" pitchFamily="34" charset="0"/>
                <a:cs typeface="Helvetica" pitchFamily="2" charset="0"/>
              </a:rPr>
              <a:t>ALL TICKETS NEED TO BE PURCHASED ONLINE</a:t>
            </a:r>
            <a:br>
              <a:rPr lang="en-US" sz="1600" kern="0" dirty="0">
                <a:effectLst/>
                <a:latin typeface="Helvetica" pitchFamily="2" charset="0"/>
                <a:ea typeface="Calibri" panose="020F0502020204030204" pitchFamily="34" charset="0"/>
                <a:cs typeface="Helvetica" pitchFamily="2" charset="0"/>
              </a:rPr>
            </a:br>
            <a:br>
              <a:rPr lang="en-US" sz="1600" kern="0" dirty="0">
                <a:effectLst/>
                <a:latin typeface="Helvetica" pitchFamily="2" charset="0"/>
                <a:ea typeface="Calibri" panose="020F0502020204030204" pitchFamily="34" charset="0"/>
                <a:cs typeface="Helvetica" pitchFamily="2" charset="0"/>
              </a:rPr>
            </a:b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13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R="0">
              <a:spcBef>
                <a:spcPts val="0"/>
              </a:spcBef>
              <a:spcAft>
                <a:spcPts val="0"/>
              </a:spcAft>
            </a:pPr>
            <a:r>
              <a:rPr lang="en-US" sz="3600" dirty="0">
                <a:latin typeface="Helvetica" pitchFamily="2" charset="0"/>
                <a:ea typeface="Calibri" panose="020F0502020204030204" pitchFamily="34" charset="0"/>
                <a:cs typeface="Times New Roman" panose="02020603050405020304" pitchFamily="18" charset="0"/>
              </a:rPr>
              <a:t>REGISTER!!!!</a:t>
            </a:r>
            <a:br>
              <a:rPr lang="en-US" sz="3600" dirty="0">
                <a:latin typeface="Helvetica" pitchFamily="2" charset="0"/>
                <a:ea typeface="Calibri" panose="020F0502020204030204" pitchFamily="34" charset="0"/>
                <a:cs typeface="Times New Roman" panose="02020603050405020304" pitchFamily="18" charset="0"/>
              </a:rPr>
            </a:br>
            <a:br>
              <a:rPr lang="en-US" sz="3600" dirty="0">
                <a:latin typeface="Helvetica" pitchFamily="2" charset="0"/>
                <a:ea typeface="Calibri" panose="020F0502020204030204" pitchFamily="34" charset="0"/>
                <a:cs typeface="Times New Roman" panose="02020603050405020304" pitchFamily="18" charset="0"/>
              </a:rPr>
            </a:br>
            <a:r>
              <a:rPr lang="en-US" sz="3600" dirty="0">
                <a:latin typeface="Helvetica" pitchFamily="2" charset="0"/>
                <a:ea typeface="Calibri" panose="020F0502020204030204" pitchFamily="34" charset="0"/>
                <a:cs typeface="Times New Roman" panose="02020603050405020304" pitchFamily="18" charset="0"/>
              </a:rPr>
              <a:t>IF YOU DON’T REGISTER BY THE TIME REHEARSALS START YOU WILL BE REMOVED/REPLACED FROM THE CAST/CREW!!</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0210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R="0" algn="l">
              <a:spcBef>
                <a:spcPts val="0"/>
              </a:spcBef>
              <a:spcAft>
                <a:spcPts val="0"/>
              </a:spcAft>
            </a:pPr>
            <a:r>
              <a:rPr lang="en-US" sz="1800" kern="0" dirty="0">
                <a:effectLst/>
                <a:latin typeface="Helvetica" pitchFamily="2" charset="0"/>
                <a:ea typeface="Calibri" panose="020F0502020204030204" pitchFamily="34" charset="0"/>
                <a:cs typeface="Helvetica" pitchFamily="2" charset="0"/>
              </a:rPr>
              <a:t>*</a:t>
            </a:r>
            <a:r>
              <a:rPr lang="en-US" sz="1800" b="1" kern="0" dirty="0">
                <a:effectLst/>
                <a:latin typeface="Helvetica" pitchFamily="2" charset="0"/>
                <a:ea typeface="Calibri" panose="020F0502020204030204" pitchFamily="34" charset="0"/>
                <a:cs typeface="Helvetica" pitchFamily="2" charset="0"/>
              </a:rPr>
              <a:t>Expectations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Helvetica" pitchFamily="2" charset="0"/>
                <a:ea typeface="Calibri" panose="020F0502020204030204" pitchFamily="34" charset="0"/>
                <a:cs typeface="Helvetica" pitchFamily="2" charset="0"/>
              </a:rPr>
              <a:t>	</a:t>
            </a:r>
            <a:br>
              <a:rPr lang="en-US" sz="1800" kern="0" dirty="0">
                <a:effectLst/>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	When called show up on time/ get off book on your own</a:t>
            </a:r>
            <a:br>
              <a:rPr lang="en-US" sz="1800" kern="0" dirty="0">
                <a:effectLst/>
                <a:latin typeface="Helvetica" pitchFamily="2" charset="0"/>
                <a:ea typeface="Calibri" panose="020F0502020204030204" pitchFamily="34" charset="0"/>
                <a:cs typeface="Helvetica" pitchFamily="2"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Helvetica" pitchFamily="2" charset="0"/>
                <a:ea typeface="Calibri" panose="020F0502020204030204" pitchFamily="34" charset="0"/>
                <a:cs typeface="Helvetica" pitchFamily="2" charset="0"/>
              </a:rPr>
              <a:t>	THERE ARE MANY COMMUNICATIONS SYSTEMS IN PLACE  - 	KNOW THE SCHEDULE AND KNOW WHAT”S GOING ON</a:t>
            </a:r>
            <a:br>
              <a:rPr lang="en-US" sz="1800" kern="0" dirty="0">
                <a:effectLst/>
                <a:latin typeface="Helvetica" pitchFamily="2" charset="0"/>
                <a:ea typeface="Calibri" panose="020F0502020204030204" pitchFamily="34" charset="0"/>
                <a:cs typeface="Helvetica" pitchFamily="2"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latin typeface="Helvetica" pitchFamily="2" charset="0"/>
                <a:ea typeface="Calibri" panose="020F0502020204030204" pitchFamily="34" charset="0"/>
                <a:cs typeface="Times New Roman" panose="02020603050405020304" pitchFamily="18" charset="0"/>
              </a:rPr>
              <a:t>	B</a:t>
            </a:r>
            <a:r>
              <a:rPr lang="en-US" sz="1800" kern="0" dirty="0">
                <a:effectLst/>
                <a:latin typeface="Helvetica" pitchFamily="2" charset="0"/>
                <a:ea typeface="Calibri" panose="020F0502020204030204" pitchFamily="34" charset="0"/>
                <a:cs typeface="Helvetica" pitchFamily="2" charset="0"/>
              </a:rPr>
              <a:t>e on time</a:t>
            </a:r>
            <a:br>
              <a:rPr lang="en-US" sz="1800" kern="0" dirty="0">
                <a:effectLst/>
                <a:latin typeface="Helvetica" pitchFamily="2" charset="0"/>
                <a:ea typeface="Calibri" panose="020F0502020204030204" pitchFamily="34" charset="0"/>
                <a:cs typeface="Helvetica" pitchFamily="2"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Helvetica" pitchFamily="2" charset="0"/>
                <a:ea typeface="Calibri" panose="020F0502020204030204" pitchFamily="34" charset="0"/>
                <a:cs typeface="Helvetica" pitchFamily="2" charset="0"/>
              </a:rPr>
              <a:t>	Respect of everyone's time - come focused and ready to go.  This allows 	for short 	rehearsal time frames</a:t>
            </a:r>
            <a:br>
              <a:rPr lang="en-US" sz="1800" kern="0" dirty="0">
                <a:effectLst/>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Helvetica" pitchFamily="2" charset="0"/>
                <a:ea typeface="Calibri" panose="020F0502020204030204" pitchFamily="34" charset="0"/>
                <a:cs typeface="Times New Roman" panose="02020603050405020304" pitchFamily="18" charset="0"/>
              </a:rPr>
              <a:t>PARENTS - P</a:t>
            </a:r>
            <a:r>
              <a:rPr lang="en-US" sz="1800" kern="0" dirty="0">
                <a:effectLst/>
                <a:latin typeface="Helvetica" pitchFamily="2" charset="0"/>
                <a:ea typeface="Calibri" panose="020F0502020204030204" pitchFamily="34" charset="0"/>
                <a:cs typeface="Helvetica" pitchFamily="2" charset="0"/>
              </a:rPr>
              <a:t>ick up your student on time - PLEASE  </a:t>
            </a:r>
            <a:br>
              <a:rPr lang="en-US" sz="1800" kern="0" dirty="0">
                <a:effectLst/>
                <a:latin typeface="Helvetica" pitchFamily="2" charset="0"/>
                <a:ea typeface="Calibri" panose="020F0502020204030204" pitchFamily="34" charset="0"/>
                <a:cs typeface="Helvetica" pitchFamily="2"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Helvetica" pitchFamily="2" charset="0"/>
                <a:ea typeface="Calibri" panose="020F0502020204030204" pitchFamily="34" charset="0"/>
                <a:cs typeface="Helvetica" pitchFamily="2" charset="0"/>
              </a:rPr>
              <a:t>	Play well with others.  </a:t>
            </a:r>
            <a:r>
              <a:rPr lang="en-US" sz="1800" dirty="0">
                <a:latin typeface="Helvetica" pitchFamily="2" charset="0"/>
                <a:ea typeface="Calibri" panose="020F0502020204030204" pitchFamily="34" charset="0"/>
                <a:cs typeface="Helvetica" pitchFamily="2" charset="0"/>
              </a:rPr>
              <a:t>RESPECT for every person in this program.  We 	all come from different backgrounds and belief systems.  We honor 	personal life philosophies.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14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R="0" algn="l">
              <a:spcBef>
                <a:spcPts val="0"/>
              </a:spcBef>
              <a:spcAft>
                <a:spcPts val="0"/>
              </a:spcAft>
            </a:pPr>
            <a:r>
              <a:rPr lang="en-US" sz="1800" kern="0" dirty="0">
                <a:effectLst/>
                <a:latin typeface="Helvetica" pitchFamily="2" charset="0"/>
                <a:ea typeface="Calibri" panose="020F0502020204030204" pitchFamily="34" charset="0"/>
                <a:cs typeface="Helvetica" pitchFamily="2" charset="0"/>
              </a:rPr>
              <a:t>*</a:t>
            </a:r>
            <a:r>
              <a:rPr lang="en-US" sz="1800" b="1" kern="0" dirty="0">
                <a:effectLst/>
                <a:latin typeface="Helvetica" pitchFamily="2" charset="0"/>
                <a:ea typeface="Calibri" panose="020F0502020204030204" pitchFamily="34" charset="0"/>
                <a:cs typeface="Helvetica" pitchFamily="2" charset="0"/>
              </a:rPr>
              <a:t>Expectations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0" dirty="0">
                <a:effectLst/>
                <a:latin typeface="Helvetica" pitchFamily="2" charset="0"/>
                <a:ea typeface="Calibri" panose="020F0502020204030204" pitchFamily="34" charset="0"/>
                <a:cs typeface="Helvetica" pitchFamily="2" charset="0"/>
              </a:rPr>
              <a:t>	</a:t>
            </a:r>
            <a:br>
              <a:rPr lang="en-US" sz="1800" kern="0" dirty="0">
                <a:effectLst/>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	</a:t>
            </a:r>
            <a:r>
              <a:rPr lang="en-US" sz="1800" b="1" u="sng" kern="0" dirty="0">
                <a:effectLst/>
                <a:latin typeface="Helvetica" pitchFamily="2" charset="0"/>
                <a:ea typeface="Calibri" panose="020F0502020204030204" pitchFamily="34" charset="0"/>
                <a:cs typeface="Helvetica" pitchFamily="2" charset="0"/>
              </a:rPr>
              <a:t>CONFLICTS</a:t>
            </a:r>
            <a:br>
              <a:rPr lang="en-US" sz="1800" kern="0" dirty="0">
                <a:effectLst/>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	</a:t>
            </a:r>
            <a:br>
              <a:rPr lang="en-US" sz="1800" kern="0" dirty="0">
                <a:effectLst/>
                <a:latin typeface="Helvetica" pitchFamily="2" charset="0"/>
                <a:ea typeface="Calibri" panose="020F0502020204030204" pitchFamily="34" charset="0"/>
                <a:cs typeface="Helvetica" pitchFamily="2" charset="0"/>
              </a:rPr>
            </a:br>
            <a:br>
              <a:rPr lang="en-US" sz="1800" dirty="0">
                <a:latin typeface="Helvetica" pitchFamily="2" charset="0"/>
                <a:ea typeface="Calibri" panose="020F0502020204030204" pitchFamily="34" charset="0"/>
                <a:cs typeface="Helvetica" pitchFamily="2" charset="0"/>
              </a:rPr>
            </a:br>
            <a:br>
              <a:rPr lang="en-US" sz="1800" dirty="0">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Keep them to a minimum.  Think about your schedule and conflicts and if it works with being in the programs.   We are flexible and work with conflicts and are much more lenient than other activities. BUT If we approve your conflicts, we ask you honor the commitment once we have established a schedule that works for the program.  PLEASE, other than emergencies, avoid last minute conflicts.  If you have a job, figure it out with who you work for before committing to the program.</a:t>
            </a:r>
            <a:br>
              <a:rPr lang="en-US" sz="1800" kern="0" dirty="0">
                <a:effectLst/>
                <a:latin typeface="Helvetica" pitchFamily="2" charset="0"/>
                <a:ea typeface="Calibri" panose="020F0502020204030204" pitchFamily="34" charset="0"/>
                <a:cs typeface="Helvetica" pitchFamily="2" charset="0"/>
              </a:rPr>
            </a:br>
            <a:br>
              <a:rPr lang="en-US" sz="1800" kern="0" dirty="0">
                <a:effectLst/>
                <a:latin typeface="Helvetica" pitchFamily="2" charset="0"/>
                <a:ea typeface="Calibri" panose="020F0502020204030204" pitchFamily="34" charset="0"/>
                <a:cs typeface="Helvetica" pitchFamily="2" charset="0"/>
              </a:rPr>
            </a:br>
            <a:r>
              <a:rPr lang="en-US" sz="1800" kern="0" dirty="0">
                <a:effectLst/>
                <a:latin typeface="Helvetica" pitchFamily="2" charset="0"/>
                <a:ea typeface="Calibri" panose="020F0502020204030204" pitchFamily="34" charset="0"/>
                <a:cs typeface="Helvetica" pitchFamily="2" charset="0"/>
              </a:rPr>
              <a:t>CONFLICT MAXIMUM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147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9143981" cy="5143500"/>
          </a:xfrm>
          <a:prstGeom prst="rect">
            <a:avLst/>
          </a:prstGeom>
          <a:noFill/>
          <a:ln>
            <a:noFill/>
          </a:ln>
        </p:spPr>
      </p:pic>
      <p:sp>
        <p:nvSpPr>
          <p:cNvPr id="61" name="Google Shape;61;p14"/>
          <p:cNvSpPr txBox="1"/>
          <p:nvPr/>
        </p:nvSpPr>
        <p:spPr>
          <a:xfrm>
            <a:off x="952638" y="1839475"/>
            <a:ext cx="7238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a:solidFill>
                  <a:schemeClr val="lt1"/>
                </a:solidFill>
                <a:latin typeface="Old Standard TT"/>
                <a:ea typeface="Old Standard TT"/>
                <a:cs typeface="Old Standard TT"/>
                <a:sym typeface="Old Standard TT"/>
              </a:rPr>
              <a:t>Centennial Theatre</a:t>
            </a:r>
            <a:endParaRPr sz="6000">
              <a:solidFill>
                <a:schemeClr val="lt1"/>
              </a:solidFill>
              <a:latin typeface="Old Standard TT"/>
              <a:ea typeface="Old Standard TT"/>
              <a:cs typeface="Old Standard TT"/>
              <a:sym typeface="Old Standard TT"/>
            </a:endParaRPr>
          </a:p>
        </p:txBody>
      </p:sp>
      <p:sp>
        <p:nvSpPr>
          <p:cNvPr id="62" name="Google Shape;62;p14"/>
          <p:cNvSpPr txBox="1"/>
          <p:nvPr/>
        </p:nvSpPr>
        <p:spPr>
          <a:xfrm>
            <a:off x="1958238" y="2683375"/>
            <a:ext cx="5227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lt1"/>
                </a:solidFill>
                <a:latin typeface="Open Sans"/>
                <a:ea typeface="Open Sans"/>
                <a:cs typeface="Open Sans"/>
                <a:sym typeface="Open Sans"/>
              </a:rPr>
              <a:t>Where Everyone Belongs</a:t>
            </a:r>
            <a:endParaRPr sz="3000">
              <a:solidFill>
                <a:schemeClr val="lt1"/>
              </a:solidFill>
              <a:latin typeface="Open Sans"/>
              <a:ea typeface="Open Sans"/>
              <a:cs typeface="Open Sans"/>
              <a:sym typeface="Open Sans"/>
            </a:endParaRPr>
          </a:p>
        </p:txBody>
      </p:sp>
      <p:pic>
        <p:nvPicPr>
          <p:cNvPr id="2" name="Google Shape;55;p13">
            <a:extLst>
              <a:ext uri="{FF2B5EF4-FFF2-40B4-BE49-F238E27FC236}">
                <a16:creationId xmlns:a16="http://schemas.microsoft.com/office/drawing/2014/main" id="{EB6DC3B1-61CA-4117-A23E-8BA914C0713A}"/>
              </a:ext>
            </a:extLst>
          </p:cNvPr>
          <p:cNvPicPr preferRelativeResize="0"/>
          <p:nvPr/>
        </p:nvPicPr>
        <p:blipFill>
          <a:blip r:embed="rId4">
            <a:alphaModFix/>
          </a:blip>
          <a:stretch>
            <a:fillRect/>
          </a:stretch>
        </p:blipFill>
        <p:spPr>
          <a:xfrm>
            <a:off x="3559628" y="676800"/>
            <a:ext cx="1654390" cy="1300330"/>
          </a:xfrm>
          <a:prstGeom prst="rect">
            <a:avLst/>
          </a:prstGeom>
          <a:noFill/>
          <a:ln>
            <a:noFill/>
          </a:ln>
        </p:spPr>
      </p:pic>
    </p:spTree>
    <p:extLst>
      <p:ext uri="{BB962C8B-B14F-4D97-AF65-F5344CB8AC3E}">
        <p14:creationId xmlns:p14="http://schemas.microsoft.com/office/powerpoint/2010/main" val="31520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1000"/>
                                        <p:tgtEl>
                                          <p:spTgt spid="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xEl>
                                              <p:pRg st="0" end="0"/>
                                            </p:txEl>
                                          </p:spTgt>
                                        </p:tgtEl>
                                        <p:attrNameLst>
                                          <p:attrName>style.visibility</p:attrName>
                                        </p:attrNameLst>
                                      </p:cBhvr>
                                      <p:to>
                                        <p:strVal val="visible"/>
                                      </p:to>
                                    </p:set>
                                    <p:animEffect transition="in" filter="fade">
                                      <p:cBhvr>
                                        <p:cTn id="12" dur="10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400" b="1" kern="0" dirty="0">
                <a:effectLst/>
                <a:latin typeface="Helvetica" pitchFamily="2" charset="0"/>
                <a:ea typeface="Calibri" panose="020F0502020204030204" pitchFamily="34" charset="0"/>
                <a:cs typeface="Helvetica" pitchFamily="2" charset="0"/>
              </a:rPr>
              <a:t>CASTING AND AUDITIONS</a:t>
            </a:r>
            <a:br>
              <a:rPr lang="en-US" sz="1400" dirty="0">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*Priority to seniors down to freshman</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solidFill>
                  <a:srgbClr val="000000"/>
                </a:solidFill>
                <a:effectLst/>
                <a:latin typeface="Open Sans" panose="020B0606030504020204" pitchFamily="34" charset="0"/>
                <a:ea typeface="Times New Roman" panose="02020603050405020304" pitchFamily="18" charset="0"/>
              </a:rPr>
              <a:t>Big Role/Small Role</a:t>
            </a:r>
            <a:br>
              <a:rPr lang="en-US" sz="1400" dirty="0">
                <a:effectLst/>
                <a:latin typeface="Times New Roman" panose="02020603050405020304" pitchFamily="18" charset="0"/>
                <a:ea typeface="Times New Roman" panose="02020603050405020304" pitchFamily="18" charset="0"/>
              </a:rPr>
            </a:br>
            <a:r>
              <a:rPr lang="en-US" sz="1400" dirty="0">
                <a:solidFill>
                  <a:srgbClr val="000000"/>
                </a:solidFill>
                <a:effectLst/>
                <a:latin typeface="Open Sans" panose="020B0606030504020204" pitchFamily="34" charset="0"/>
                <a:ea typeface="Times New Roman" panose="02020603050405020304" pitchFamily="18" charset="0"/>
              </a:rPr>
              <a:t>A mindset of a “Big role” and a “Small role” is a misconception of how theater works and an inaccurate perception. Theater is a group of people with one goal, to tell a story, and hopefully inspire, motivate, and touch an audience with that story. To accomplish that, everybody has a job to do, and if one person is not doing their job, the entire goal, the entire production, and the overall effectiveness of the goal of telling this story, can, and will, unravel. The mindset is; People do different jobs to accomplish the same goal, in which we all take equal part, responsibility, and credit for its success.</a:t>
            </a:r>
            <a:br>
              <a:rPr lang="en-US" sz="1400" dirty="0">
                <a:effectLst/>
                <a:latin typeface="Times New Roman" panose="02020603050405020304" pitchFamily="18" charset="0"/>
                <a:ea typeface="Times New Roman" panose="02020603050405020304" pitchFamily="18" charset="0"/>
              </a:rPr>
            </a:br>
            <a:r>
              <a:rPr lang="en-US" sz="1400" dirty="0">
                <a:solidFill>
                  <a:srgbClr val="000000"/>
                </a:solidFill>
                <a:effectLst/>
                <a:latin typeface="Open Sans" panose="020B0606030504020204" pitchFamily="34" charset="0"/>
                <a:ea typeface="Times New Roman" panose="02020603050405020304" pitchFamily="18" charset="0"/>
              </a:rPr>
              <a:t>So consequently, </a:t>
            </a:r>
            <a:r>
              <a:rPr lang="en-US" sz="1400" b="1" i="1" dirty="0">
                <a:solidFill>
                  <a:srgbClr val="000000"/>
                </a:solidFill>
                <a:effectLst/>
                <a:latin typeface="Open Sans" panose="020B0606030504020204" pitchFamily="34" charset="0"/>
                <a:ea typeface="Times New Roman" panose="02020603050405020304" pitchFamily="18" charset="0"/>
              </a:rPr>
              <a:t>ALL roles are equally important</a:t>
            </a:r>
            <a:r>
              <a:rPr lang="en-US" sz="1400" dirty="0">
                <a:solidFill>
                  <a:srgbClr val="000000"/>
                </a:solidFill>
                <a:effectLst/>
                <a:latin typeface="Open Sans" panose="020B0606030504020204" pitchFamily="34" charset="0"/>
                <a:ea typeface="Times New Roman" panose="02020603050405020304" pitchFamily="18" charset="0"/>
              </a:rPr>
              <a:t> and are treated as such by both the staff and the cast and crew. The recognition of the importance of all roles in a production is imperative to the success of a show, and recognition and understanding of that belief are tantamount and required to participate in the Centennial Theater Program. If you have a pre-conceived impression of the importance a role has to a show, or to yourself, either keep that perception to yourself for the good of, and success of this show, or consider not auditioning for this program. Any disruption to the production of the show, or the general chemistry of the team of cast and crew, that is caused by a student’s dissatisfaction with their role and participation in the show, will result in immediate consultation and meeting with the student’s family and administration and could result in immediate dismissal from the production.</a:t>
            </a:r>
            <a:br>
              <a:rPr lang="en-US" sz="1400" dirty="0">
                <a:effectLst/>
                <a:latin typeface="Times New Roman" panose="02020603050405020304" pitchFamily="18" charset="0"/>
                <a:ea typeface="Times New Roman" panose="02020603050405020304" pitchFamily="18" charset="0"/>
              </a:rPr>
            </a:br>
            <a:br>
              <a:rPr lang="en-US" sz="1400" kern="0" dirty="0">
                <a:effectLst/>
                <a:latin typeface="Helvetica" pitchFamily="2" charset="0"/>
                <a:ea typeface="Calibri" panose="020F0502020204030204" pitchFamily="34" charset="0"/>
                <a:cs typeface="Helvetica" pitchFamily="2" charset="0"/>
              </a:rPr>
            </a:b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4661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3200" dirty="0">
                <a:effectLst/>
                <a:latin typeface="Helvetica Neue" panose="02000503000000020004" pitchFamily="2" charset="0"/>
                <a:ea typeface="Times New Roman" panose="02020603050405020304" pitchFamily="18" charset="0"/>
                <a:cs typeface="Calibri" panose="020F0502020204030204" pitchFamily="34" charset="0"/>
              </a:rPr>
              <a:t>"We don’t compare ourself to anybody else — that will steal your joy. We compare ourselves to who we were yesterday and try to be better today than we were yesterday.''</a:t>
            </a:r>
            <a:br>
              <a:rPr lang="en-US" sz="3200" dirty="0">
                <a:effectLst/>
                <a:latin typeface="Helvetica Neue" panose="02000503000000020004" pitchFamily="2" charset="0"/>
                <a:ea typeface="Times New Roman" panose="02020603050405020304" pitchFamily="18" charset="0"/>
                <a:cs typeface="Calibri" panose="020F0502020204030204" pitchFamily="34" charset="0"/>
              </a:rPr>
            </a:br>
            <a:r>
              <a:rPr lang="en-US" sz="3200" kern="0" dirty="0">
                <a:effectLst/>
                <a:latin typeface="AppleSystemUIFont"/>
                <a:ea typeface="Calibri" panose="020F0502020204030204" pitchFamily="34" charset="0"/>
                <a:cs typeface="AppleSystemUIFont"/>
              </a:rPr>
              <a:t>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0" dirty="0">
                <a:effectLst/>
                <a:latin typeface="AppleSystemUIFont"/>
                <a:ea typeface="Calibri" panose="020F0502020204030204" pitchFamily="34" charset="0"/>
                <a:cs typeface="AppleSystemUIFont"/>
              </a:rPr>
              <a:t>Showing up on time and working hard and being someone people like to work with and be around IS MUCH MORE IMPORTANT THAN TALENT.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0" dirty="0">
                <a:effectLst/>
                <a:latin typeface="AppleSystemUIFont"/>
                <a:ea typeface="Calibri" panose="020F0502020204030204" pitchFamily="34" charset="0"/>
                <a:cs typeface="AppleSystemUIFont"/>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2973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400" b="1" u="sng" dirty="0">
                <a:latin typeface="Helvetica" pitchFamily="2" charset="0"/>
                <a:ea typeface="Calibri" panose="020F0502020204030204" pitchFamily="34" charset="0"/>
                <a:cs typeface="Times New Roman" panose="02020603050405020304" pitchFamily="18" charset="0"/>
              </a:rPr>
              <a:t>AUDITIONS FOR THE LEGEND OF SLEEPY HOLLOW</a:t>
            </a:r>
            <a:br>
              <a:rPr lang="en-US" sz="1400" b="1" u="sng" dirty="0">
                <a:latin typeface="Helvetica" pitchFamily="2" charset="0"/>
                <a:ea typeface="Calibri" panose="020F0502020204030204" pitchFamily="34" charset="0"/>
                <a:cs typeface="Times New Roman" panose="02020603050405020304" pitchFamily="18" charset="0"/>
              </a:rPr>
            </a:br>
            <a:br>
              <a:rPr lang="en-US" sz="1400" b="1"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SIDES WILL BE POSTED ONLINE</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READ THE SIDES AND BE FAMILIAR WITH THEM BEFORE THE AUDITIONS</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YOU CAN AUDITION WITH SCRIPT IN HAND – BUT THE MORE FAMILIAR YOU ARE THE BETTER</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WE WILL HAVE PAPER COPIES OF THE SIDES AT AUDITIONS</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EXPECT TO BE HERE THE ENTIRE TIME OF AUDITIONS</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IF YOU ARE RELEASED IT DOESN’T MEAN ANYTHING</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IF YOU ARE ASKED TO STAY AND READ AGAIN IT DOESN’T MEAN ANYTHING</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SEPTEMBER 9</a:t>
            </a:r>
            <a:r>
              <a:rPr lang="en-US" sz="1400" baseline="30000" dirty="0">
                <a:latin typeface="Helvetica" pitchFamily="2" charset="0"/>
                <a:ea typeface="Calibri" panose="020F0502020204030204" pitchFamily="34" charset="0"/>
                <a:cs typeface="Times New Roman" panose="02020603050405020304" pitchFamily="18" charset="0"/>
              </a:rPr>
              <a:t>th</a:t>
            </a:r>
            <a:r>
              <a:rPr lang="en-US" sz="1400" dirty="0">
                <a:latin typeface="Helvetica" pitchFamily="2" charset="0"/>
                <a:ea typeface="Calibri" panose="020F0502020204030204" pitchFamily="34" charset="0"/>
                <a:cs typeface="Times New Roman" panose="02020603050405020304" pitchFamily="18" charset="0"/>
              </a:rPr>
              <a:t> and 11</a:t>
            </a:r>
            <a:r>
              <a:rPr lang="en-US" sz="1400" baseline="30000" dirty="0">
                <a:latin typeface="Helvetica" pitchFamily="2" charset="0"/>
                <a:ea typeface="Calibri" panose="020F0502020204030204" pitchFamily="34" charset="0"/>
                <a:cs typeface="Times New Roman" panose="02020603050405020304" pitchFamily="18" charset="0"/>
              </a:rPr>
              <a:t>th</a:t>
            </a:r>
            <a:r>
              <a:rPr lang="en-US" sz="1400" dirty="0">
                <a:latin typeface="Helvetica" pitchFamily="2" charset="0"/>
                <a:ea typeface="Calibri" panose="020F0502020204030204" pitchFamily="34" charset="0"/>
                <a:cs typeface="Times New Roman" panose="02020603050405020304" pitchFamily="18" charset="0"/>
              </a:rPr>
              <a:t> 3:00 – 4:40 - ATTEND JUST ONE</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IF you attend the 9</a:t>
            </a:r>
            <a:r>
              <a:rPr lang="en-US" sz="1400" baseline="30000" dirty="0">
                <a:latin typeface="Helvetica" pitchFamily="2" charset="0"/>
                <a:ea typeface="Calibri" panose="020F0502020204030204" pitchFamily="34" charset="0"/>
                <a:cs typeface="Times New Roman" panose="02020603050405020304" pitchFamily="18" charset="0"/>
              </a:rPr>
              <a:t>th</a:t>
            </a:r>
            <a:r>
              <a:rPr lang="en-US" sz="1400" dirty="0">
                <a:latin typeface="Helvetica" pitchFamily="2" charset="0"/>
                <a:ea typeface="Calibri" panose="020F0502020204030204" pitchFamily="34" charset="0"/>
                <a:cs typeface="Times New Roman" panose="02020603050405020304" pitchFamily="18" charset="0"/>
              </a:rPr>
              <a:t> you MAY be asked if you can come back on the 11</a:t>
            </a:r>
            <a:r>
              <a:rPr lang="en-US" sz="1400" baseline="30000" dirty="0">
                <a:latin typeface="Helvetica" pitchFamily="2" charset="0"/>
                <a:ea typeface="Calibri" panose="020F0502020204030204" pitchFamily="34" charset="0"/>
                <a:cs typeface="Times New Roman" panose="02020603050405020304" pitchFamily="18" charset="0"/>
              </a:rPr>
              <a:t>th</a:t>
            </a:r>
            <a:r>
              <a:rPr lang="en-US" sz="1400" dirty="0">
                <a:latin typeface="Helvetica" pitchFamily="2" charset="0"/>
                <a:ea typeface="Calibri" panose="020F0502020204030204" pitchFamily="34" charset="0"/>
                <a:cs typeface="Times New Roman" panose="02020603050405020304" pitchFamily="18" charset="0"/>
              </a:rPr>
              <a:t> – but if you can’t IT’S OK</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POSTING OF CAST WILL BE ONLINE ON SEPTEMBER 13th and posted outside the Library and in the trophy case at 3:00 – also on BAND APP and on Website</a:t>
            </a:r>
            <a:br>
              <a:rPr lang="en-US" sz="1400" dirty="0">
                <a:latin typeface="Helvetica" pitchFamily="2" charset="0"/>
                <a:ea typeface="Calibri" panose="020F0502020204030204" pitchFamily="34" charset="0"/>
                <a:cs typeface="Times New Roman" panose="02020603050405020304" pitchFamily="18" charset="0"/>
              </a:rPr>
            </a:br>
            <a:br>
              <a:rPr lang="en-US" sz="1400" dirty="0">
                <a:latin typeface="Helvetica" pitchFamily="2"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FIRST REHEARSAL IS MANDATORY FOR ALL CAST AND CREW – SEPTEMBER 26</a:t>
            </a:r>
            <a:r>
              <a:rPr lang="en-US" sz="1400" baseline="30000" dirty="0">
                <a:latin typeface="Helvetica" pitchFamily="2" charset="0"/>
                <a:ea typeface="Calibri" panose="020F0502020204030204" pitchFamily="34" charset="0"/>
                <a:cs typeface="Times New Roman" panose="02020603050405020304" pitchFamily="18" charset="0"/>
              </a:rPr>
              <a:t>th</a:t>
            </a:r>
            <a:r>
              <a:rPr lang="en-US" sz="1400" dirty="0">
                <a:latin typeface="Helvetica" pitchFamily="2" charset="0"/>
                <a:ea typeface="Calibri" panose="020F0502020204030204" pitchFamily="34" charset="0"/>
                <a:cs typeface="Times New Roman" panose="02020603050405020304" pitchFamily="18" charset="0"/>
              </a:rPr>
              <a:t> 6:00 – 8:00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661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747240" cy="20223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400" b="1" u="sng" kern="0" dirty="0">
                <a:effectLst/>
                <a:latin typeface="Helvetica" pitchFamily="2" charset="0"/>
                <a:ea typeface="Calibri" panose="020F0502020204030204" pitchFamily="34" charset="0"/>
                <a:cs typeface="Helvetica" pitchFamily="2" charset="0"/>
              </a:rPr>
              <a:t>Make-up</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Under the guidance of Mrs. </a:t>
            </a:r>
            <a:r>
              <a:rPr lang="en-US" sz="1400" kern="0" dirty="0" err="1">
                <a:effectLst/>
                <a:latin typeface="Helvetica" pitchFamily="2" charset="0"/>
                <a:ea typeface="Calibri" panose="020F0502020204030204" pitchFamily="34" charset="0"/>
                <a:cs typeface="Helvetica" pitchFamily="2" charset="0"/>
              </a:rPr>
              <a:t>Tangren</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Make up </a:t>
            </a:r>
            <a:r>
              <a:rPr lang="en-US" sz="1400" i="1" kern="0" dirty="0">
                <a:effectLst/>
                <a:latin typeface="Helvetica" pitchFamily="2" charset="0"/>
                <a:ea typeface="Calibri" panose="020F0502020204030204" pitchFamily="34" charset="0"/>
                <a:cs typeface="Helvetica" pitchFamily="2" charset="0"/>
              </a:rPr>
              <a:t>if needed </a:t>
            </a:r>
            <a:r>
              <a:rPr lang="en-US" sz="1400" kern="0" dirty="0">
                <a:effectLst/>
                <a:latin typeface="Helvetica" pitchFamily="2" charset="0"/>
                <a:ea typeface="Calibri" panose="020F0502020204030204" pitchFamily="34" charset="0"/>
                <a:cs typeface="Helvetica" pitchFamily="2" charset="0"/>
              </a:rPr>
              <a:t>for the show will be as follows</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IF you want to be the Make-up person lead, talk to Mr. Webster or Mrs. </a:t>
            </a:r>
            <a:r>
              <a:rPr lang="en-US" sz="1400" kern="0" dirty="0" err="1">
                <a:effectLst/>
                <a:latin typeface="Helvetica" pitchFamily="2" charset="0"/>
                <a:ea typeface="Calibri" panose="020F0502020204030204" pitchFamily="34" charset="0"/>
                <a:cs typeface="Helvetica" pitchFamily="2" charset="0"/>
              </a:rPr>
              <a:t>Tangren</a:t>
            </a:r>
            <a:br>
              <a:rPr lang="en-US" sz="1400" kern="0" dirty="0">
                <a:effectLst/>
                <a:latin typeface="Helvetica" pitchFamily="2" charset="0"/>
                <a:ea typeface="Calibri" panose="020F0502020204030204" pitchFamily="34" charset="0"/>
                <a:cs typeface="Helvetica" pitchFamily="2"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latin typeface="Helvetica" pitchFamily="2" charset="0"/>
                <a:ea typeface="Calibri" panose="020F0502020204030204" pitchFamily="34" charset="0"/>
                <a:cs typeface="Times New Roman" panose="02020603050405020304" pitchFamily="18" charset="0"/>
              </a:rPr>
              <a:t>Y</a:t>
            </a:r>
            <a:r>
              <a:rPr lang="en-US" sz="1400" kern="0" dirty="0">
                <a:effectLst/>
                <a:latin typeface="Helvetica" pitchFamily="2" charset="0"/>
                <a:ea typeface="Calibri" panose="020F0502020204030204" pitchFamily="34" charset="0"/>
                <a:cs typeface="Helvetica" pitchFamily="2" charset="0"/>
              </a:rPr>
              <a:t>ou can do your own Make-up  but must be approved by Miss </a:t>
            </a:r>
            <a:r>
              <a:rPr lang="en-US" sz="1400" kern="0" dirty="0" err="1">
                <a:effectLst/>
                <a:latin typeface="Helvetica" pitchFamily="2" charset="0"/>
                <a:ea typeface="Calibri" panose="020F0502020204030204" pitchFamily="34" charset="0"/>
                <a:cs typeface="Helvetica" pitchFamily="2" charset="0"/>
              </a:rPr>
              <a:t>Tangren</a:t>
            </a: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 </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IF there is Specialty make up for a role required, then it IS mandatory and determined by the Directors.  We will check with the student if they are ok with specialty make-up requirements before casting.</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You may request Make-up be applied by a Make-up Crew member if you wish.</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We will supply make-up for any specialty make-up that needs to be done</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kern="0" dirty="0">
                <a:effectLst/>
                <a:latin typeface="Helvetica" pitchFamily="2" charset="0"/>
                <a:ea typeface="Calibri" panose="020F0502020204030204" pitchFamily="34" charset="0"/>
                <a:cs typeface="Helvetica" pitchFamily="2" charset="0"/>
              </a:rPr>
              <a:t>	OTHERWISE YOU MUST SUPPLY YOUR OWN MAKE UP</a:t>
            </a:r>
            <a:br>
              <a:rPr lang="en-US" sz="1400" kern="0" dirty="0">
                <a:effectLst/>
                <a:latin typeface="Helvetica" pitchFamily="2" charset="0"/>
                <a:ea typeface="Calibri" panose="020F0502020204030204" pitchFamily="34" charset="0"/>
                <a:cs typeface="Helvetica" pitchFamily="2" charset="0"/>
              </a:rPr>
            </a:br>
            <a:br>
              <a:rPr lang="en-US" sz="1400" kern="0" dirty="0">
                <a:effectLst/>
                <a:latin typeface="Helvetica" pitchFamily="2" charset="0"/>
                <a:ea typeface="Calibri" panose="020F0502020204030204" pitchFamily="34" charset="0"/>
                <a:cs typeface="Helvetica" pitchFamily="2" charset="0"/>
              </a:rPr>
            </a:br>
            <a:r>
              <a:rPr lang="en-US" sz="1400" kern="0" dirty="0">
                <a:effectLst/>
                <a:latin typeface="Helvetica" pitchFamily="2" charset="0"/>
                <a:ea typeface="Calibri" panose="020F0502020204030204" pitchFamily="34" charset="0"/>
                <a:cs typeface="Helvetica" pitchFamily="2" charset="0"/>
              </a:rPr>
              <a:t>YOU DO NOT HAVE TO WEAR MAKE-UP IF THE ROLE DOESN”T REQUIRE SPECIALTY MAKE-UP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670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body" idx="2"/>
          </p:nvPr>
        </p:nvSpPr>
        <p:spPr>
          <a:xfrm>
            <a:off x="5772925" y="1417500"/>
            <a:ext cx="2375400" cy="230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solidFill>
                <a:schemeClr val="dk1"/>
              </a:solidFill>
            </a:endParaRPr>
          </a:p>
          <a:p>
            <a:pPr marL="0" lvl="0" indent="0" algn="l" rtl="0">
              <a:spcBef>
                <a:spcPts val="1200"/>
              </a:spcBef>
              <a:spcAft>
                <a:spcPts val="1200"/>
              </a:spcAft>
              <a:buNone/>
            </a:pPr>
            <a:endParaRPr/>
          </a:p>
        </p:txBody>
      </p:sp>
      <p:pic>
        <p:nvPicPr>
          <p:cNvPr id="88" name="Google Shape;88;p18"/>
          <p:cNvPicPr preferRelativeResize="0"/>
          <p:nvPr/>
        </p:nvPicPr>
        <p:blipFill>
          <a:blip r:embed="rId3">
            <a:alphaModFix/>
          </a:blip>
          <a:stretch>
            <a:fillRect/>
          </a:stretch>
        </p:blipFill>
        <p:spPr>
          <a:xfrm>
            <a:off x="5" y="-13"/>
            <a:ext cx="9144000" cy="5143516"/>
          </a:xfrm>
          <a:prstGeom prst="rect">
            <a:avLst/>
          </a:prstGeom>
          <a:noFill/>
          <a:ln>
            <a:noFill/>
          </a:ln>
        </p:spPr>
      </p:pic>
      <p:sp>
        <p:nvSpPr>
          <p:cNvPr id="89" name="Google Shape;89;p18"/>
          <p:cNvSpPr txBox="1"/>
          <p:nvPr/>
        </p:nvSpPr>
        <p:spPr>
          <a:xfrm>
            <a:off x="219900" y="-54054"/>
            <a:ext cx="8704200" cy="7755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600" dirty="0">
                <a:latin typeface="Old Standard TT"/>
                <a:ea typeface="Old Standard TT"/>
                <a:cs typeface="Old Standard TT"/>
                <a:sym typeface="Old Standard TT"/>
              </a:rPr>
              <a:t>Centennial Theatre is Directed and Produced by….</a:t>
            </a:r>
            <a:endParaRPr sz="1600" dirty="0">
              <a:latin typeface="Old Standard TT"/>
              <a:ea typeface="Old Standard TT"/>
              <a:cs typeface="Old Standard TT"/>
              <a:sym typeface="Old Standard TT"/>
            </a:endParaRPr>
          </a:p>
        </p:txBody>
      </p:sp>
      <p:sp>
        <p:nvSpPr>
          <p:cNvPr id="90" name="Google Shape;90;p18"/>
          <p:cNvSpPr txBox="1"/>
          <p:nvPr/>
        </p:nvSpPr>
        <p:spPr>
          <a:xfrm>
            <a:off x="610216" y="422544"/>
            <a:ext cx="3410989" cy="4616618"/>
          </a:xfrm>
          <a:prstGeom prst="rect">
            <a:avLst/>
          </a:prstGeom>
          <a:noFill/>
          <a:ln>
            <a:noFill/>
          </a:ln>
        </p:spPr>
        <p:txBody>
          <a:bodyPr spcFirstLastPara="1" wrap="square" lIns="91425" tIns="91425" rIns="91425" bIns="91425" anchor="t" anchorCtr="0">
            <a:spAutoFit/>
          </a:bodyPr>
          <a:lstStyle/>
          <a:p>
            <a:pPr marL="0" lvl="0" indent="0" algn="ctr" rtl="0">
              <a:spcAft>
                <a:spcPts val="0"/>
              </a:spcAft>
              <a:buNone/>
            </a:pPr>
            <a:r>
              <a:rPr lang="en" sz="1200" b="1" dirty="0">
                <a:latin typeface="Open Sans"/>
                <a:ea typeface="Open Sans"/>
                <a:cs typeface="Open Sans"/>
                <a:sym typeface="Open Sans"/>
              </a:rPr>
              <a:t>Eric Webster – </a:t>
            </a:r>
          </a:p>
          <a:p>
            <a:pPr marL="0" lvl="0" indent="0" algn="ctr" rtl="0">
              <a:spcAft>
                <a:spcPts val="0"/>
              </a:spcAft>
              <a:buNone/>
            </a:pPr>
            <a:r>
              <a:rPr lang="en" sz="1200" dirty="0">
                <a:latin typeface="Open Sans"/>
                <a:ea typeface="Open Sans"/>
                <a:cs typeface="Open Sans"/>
                <a:sym typeface="Open Sans"/>
              </a:rPr>
              <a:t>Middle School and High School Play and Musical Co-Director and Technical 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Middle School and High School Improv</a:t>
            </a:r>
          </a:p>
          <a:p>
            <a:pPr marL="0" lvl="0" indent="0" algn="ctr" rtl="0">
              <a:spcAft>
                <a:spcPts val="0"/>
              </a:spcAft>
              <a:buNone/>
            </a:pPr>
            <a:r>
              <a:rPr lang="en" sz="1200" dirty="0">
                <a:latin typeface="Open Sans"/>
                <a:ea typeface="Open Sans"/>
                <a:cs typeface="Open Sans"/>
                <a:sym typeface="Open Sans"/>
              </a:rPr>
              <a:t> </a:t>
            </a:r>
          </a:p>
          <a:p>
            <a:pPr marL="0" lvl="0" indent="0" algn="ctr" rtl="0">
              <a:spcAft>
                <a:spcPts val="0"/>
              </a:spcAft>
              <a:buNone/>
            </a:pPr>
            <a:r>
              <a:rPr lang="en" sz="1200" dirty="0">
                <a:latin typeface="Open Sans"/>
                <a:ea typeface="Open Sans"/>
                <a:cs typeface="Open Sans"/>
                <a:sym typeface="Open Sans"/>
              </a:rPr>
              <a:t>Middle School Speech Coach</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High School One Act Co-Director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Centennial Youth Theater Director               and Technical 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C.A.S.T. Summer Shakespeare Co-Director and Technical 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Aperion Artistic 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Monologue Workshop Cabaret Director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Classic Movie Club Coordinator</a:t>
            </a:r>
          </a:p>
          <a:p>
            <a:pPr marL="0" lvl="0" indent="0" algn="ctr" rtl="0">
              <a:spcAft>
                <a:spcPts val="0"/>
              </a:spcAft>
              <a:buNone/>
            </a:pPr>
            <a:endParaRPr lang="en" sz="1200" dirty="0">
              <a:latin typeface="Open Sans"/>
              <a:ea typeface="Open Sans"/>
              <a:cs typeface="Open Sans"/>
              <a:sym typeface="Open Sans"/>
            </a:endParaRPr>
          </a:p>
          <a:p>
            <a:pPr marL="0" lvl="0" indent="0" algn="ctr" rtl="0">
              <a:spcAft>
                <a:spcPts val="0"/>
              </a:spcAft>
              <a:buNone/>
            </a:pPr>
            <a:r>
              <a:rPr lang="en" sz="1200" dirty="0">
                <a:latin typeface="Open Sans"/>
                <a:ea typeface="Open Sans"/>
                <a:cs typeface="Open Sans"/>
                <a:sym typeface="Open Sans"/>
              </a:rPr>
              <a:t>Centennial District Performing Arts Centers Coordinator</a:t>
            </a:r>
          </a:p>
        </p:txBody>
      </p:sp>
      <p:sp>
        <p:nvSpPr>
          <p:cNvPr id="91" name="Google Shape;91;p18"/>
          <p:cNvSpPr txBox="1"/>
          <p:nvPr/>
        </p:nvSpPr>
        <p:spPr>
          <a:xfrm>
            <a:off x="4131158" y="428783"/>
            <a:ext cx="5122800" cy="4431952"/>
          </a:xfrm>
          <a:prstGeom prst="rect">
            <a:avLst/>
          </a:prstGeom>
          <a:noFill/>
          <a:ln>
            <a:noFill/>
          </a:ln>
        </p:spPr>
        <p:txBody>
          <a:bodyPr spcFirstLastPara="1" wrap="square" lIns="91425" tIns="91425" rIns="91425" bIns="91425" anchor="t" anchorCtr="0">
            <a:spAutoFit/>
          </a:bodyPr>
          <a:lstStyle/>
          <a:p>
            <a:pPr lvl="0" algn="ctr"/>
            <a:r>
              <a:rPr lang="en-US" sz="1200" b="1" dirty="0">
                <a:latin typeface="Open Sans"/>
                <a:ea typeface="Open Sans"/>
                <a:cs typeface="Open Sans"/>
                <a:sym typeface="Open Sans"/>
              </a:rPr>
              <a:t>Laurie </a:t>
            </a:r>
            <a:r>
              <a:rPr lang="en-US" sz="1200" b="1" dirty="0" err="1">
                <a:latin typeface="Open Sans"/>
                <a:ea typeface="Open Sans"/>
                <a:cs typeface="Open Sans"/>
                <a:sym typeface="Open Sans"/>
              </a:rPr>
              <a:t>Tangren</a:t>
            </a:r>
            <a:r>
              <a:rPr lang="en-US" sz="1200" b="1" dirty="0">
                <a:latin typeface="Open Sans"/>
                <a:ea typeface="Open Sans"/>
                <a:cs typeface="Open Sans"/>
                <a:sym typeface="Open Sans"/>
              </a:rPr>
              <a:t> – </a:t>
            </a:r>
          </a:p>
          <a:p>
            <a:pPr lvl="0" algn="ctr"/>
            <a:r>
              <a:rPr lang="en-US" sz="1200" dirty="0">
                <a:latin typeface="Open Sans"/>
                <a:ea typeface="Open Sans"/>
                <a:cs typeface="Open Sans"/>
                <a:sym typeface="Open Sans"/>
              </a:rPr>
              <a:t>Middle School Play and Musical Co-Director  </a:t>
            </a:r>
          </a:p>
          <a:p>
            <a:pPr lvl="0" algn="ctr"/>
            <a:endParaRPr lang="en-US" sz="1200" dirty="0">
              <a:latin typeface="Open Sans"/>
              <a:ea typeface="Open Sans"/>
              <a:cs typeface="Open Sans"/>
              <a:sym typeface="Open Sans"/>
            </a:endParaRPr>
          </a:p>
          <a:p>
            <a:pPr lvl="0" algn="ctr"/>
            <a:r>
              <a:rPr lang="en-US" sz="1200" dirty="0">
                <a:latin typeface="Open Sans"/>
                <a:ea typeface="Open Sans"/>
                <a:cs typeface="Open Sans"/>
                <a:sym typeface="Open Sans"/>
              </a:rPr>
              <a:t>High School and Middle School play and Musical Costumer</a:t>
            </a:r>
          </a:p>
          <a:p>
            <a:pPr lvl="0" algn="ctr"/>
            <a:endParaRPr lang="en-US" sz="1200" b="1" dirty="0">
              <a:latin typeface="Open Sans"/>
              <a:ea typeface="Open Sans"/>
              <a:cs typeface="Open Sans"/>
              <a:sym typeface="Open Sans"/>
            </a:endParaRPr>
          </a:p>
          <a:p>
            <a:pPr lvl="0" algn="ctr"/>
            <a:r>
              <a:rPr lang="en" sz="1200" b="1" dirty="0">
                <a:solidFill>
                  <a:schemeClr val="dk1"/>
                </a:solidFill>
                <a:latin typeface="Open Sans"/>
                <a:ea typeface="Open Sans"/>
                <a:cs typeface="Open Sans"/>
                <a:sym typeface="Open Sans"/>
              </a:rPr>
              <a:t>Kris Schmidt - </a:t>
            </a:r>
          </a:p>
          <a:p>
            <a:pPr lvl="0" algn="ctr"/>
            <a:r>
              <a:rPr lang="en" sz="1200" dirty="0">
                <a:solidFill>
                  <a:schemeClr val="dk1"/>
                </a:solidFill>
                <a:latin typeface="Open Sans"/>
                <a:ea typeface="Open Sans"/>
                <a:cs typeface="Open Sans"/>
                <a:sym typeface="Open Sans"/>
              </a:rPr>
              <a:t>Middle School and High School Set and </a:t>
            </a:r>
          </a:p>
          <a:p>
            <a:pPr lvl="0" algn="ctr"/>
            <a:r>
              <a:rPr lang="en" sz="1200" dirty="0">
                <a:solidFill>
                  <a:schemeClr val="dk1"/>
                </a:solidFill>
                <a:latin typeface="Open Sans"/>
                <a:ea typeface="Open Sans"/>
                <a:cs typeface="Open Sans"/>
                <a:sym typeface="Open Sans"/>
              </a:rPr>
              <a:t>Props Designer and Director</a:t>
            </a:r>
          </a:p>
          <a:p>
            <a:pPr lvl="0" algn="ctr"/>
            <a:endParaRPr lang="en" sz="1200" b="1" dirty="0">
              <a:solidFill>
                <a:schemeClr val="dk1"/>
              </a:solidFill>
              <a:latin typeface="Open Sans"/>
              <a:ea typeface="Open Sans"/>
              <a:cs typeface="Open Sans"/>
              <a:sym typeface="Open Sans"/>
            </a:endParaRPr>
          </a:p>
          <a:p>
            <a:pPr lvl="0" algn="ctr"/>
            <a:r>
              <a:rPr lang="en-US" sz="1200" b="1" dirty="0">
                <a:latin typeface="Open Sans"/>
                <a:ea typeface="Open Sans"/>
                <a:cs typeface="Open Sans"/>
                <a:sym typeface="Open Sans"/>
              </a:rPr>
              <a:t>Mary </a:t>
            </a:r>
            <a:r>
              <a:rPr lang="en-US" sz="1200" b="1" dirty="0" err="1">
                <a:latin typeface="Open Sans"/>
                <a:ea typeface="Open Sans"/>
                <a:cs typeface="Open Sans"/>
                <a:sym typeface="Open Sans"/>
              </a:rPr>
              <a:t>Rudquist</a:t>
            </a:r>
            <a:r>
              <a:rPr lang="en-US" sz="1200" b="1" dirty="0">
                <a:latin typeface="Open Sans"/>
                <a:ea typeface="Open Sans"/>
                <a:cs typeface="Open Sans"/>
                <a:sym typeface="Open Sans"/>
              </a:rPr>
              <a:t> – </a:t>
            </a:r>
          </a:p>
          <a:p>
            <a:pPr lvl="0" algn="ctr"/>
            <a:r>
              <a:rPr lang="en-US" sz="1200" dirty="0">
                <a:latin typeface="Open Sans"/>
                <a:ea typeface="Open Sans"/>
                <a:cs typeface="Open Sans"/>
                <a:sym typeface="Open Sans"/>
              </a:rPr>
              <a:t>Middle School Musical Music Director </a:t>
            </a:r>
          </a:p>
          <a:p>
            <a:pPr lvl="0" algn="ctr"/>
            <a:r>
              <a:rPr lang="en-US" sz="1200" dirty="0">
                <a:latin typeface="Open Sans"/>
                <a:ea typeface="Open Sans"/>
                <a:cs typeface="Open Sans"/>
                <a:sym typeface="Open Sans"/>
              </a:rPr>
              <a:t>       High School Musical Co-Director</a:t>
            </a:r>
          </a:p>
          <a:p>
            <a:pPr lvl="0" algn="ctr">
              <a:buClr>
                <a:schemeClr val="dk1"/>
              </a:buClr>
              <a:buSzPts val="1100"/>
            </a:pPr>
            <a:endParaRPr lang="en-US" sz="1200" b="1" dirty="0">
              <a:solidFill>
                <a:schemeClr val="dk1"/>
              </a:solidFill>
              <a:latin typeface="Open Sans"/>
              <a:ea typeface="Open Sans"/>
              <a:cs typeface="Open Sans"/>
              <a:sym typeface="Open Sans"/>
            </a:endParaRPr>
          </a:p>
          <a:p>
            <a:pPr lvl="0" algn="ctr">
              <a:buClr>
                <a:schemeClr val="dk1"/>
              </a:buClr>
              <a:buSzPts val="1100"/>
            </a:pPr>
            <a:r>
              <a:rPr lang="en-US" sz="1200" b="1" dirty="0">
                <a:solidFill>
                  <a:schemeClr val="dk1"/>
                </a:solidFill>
                <a:latin typeface="Open Sans"/>
                <a:ea typeface="Open Sans"/>
                <a:cs typeface="Open Sans"/>
                <a:sym typeface="Open Sans"/>
              </a:rPr>
              <a:t>Melissa Krieger - </a:t>
            </a:r>
          </a:p>
          <a:p>
            <a:pPr lvl="0" algn="ctr">
              <a:buClr>
                <a:schemeClr val="dk1"/>
              </a:buClr>
              <a:buSzPts val="1100"/>
            </a:pPr>
            <a:r>
              <a:rPr lang="en-US" sz="1200" dirty="0">
                <a:solidFill>
                  <a:schemeClr val="dk1"/>
                </a:solidFill>
                <a:latin typeface="Open Sans"/>
                <a:ea typeface="Open Sans"/>
                <a:cs typeface="Open Sans"/>
                <a:sym typeface="Open Sans"/>
              </a:rPr>
              <a:t>High School Musical Music Director</a:t>
            </a:r>
          </a:p>
          <a:p>
            <a:pPr lvl="0" algn="ctr">
              <a:buClr>
                <a:schemeClr val="dk1"/>
              </a:buClr>
              <a:buSzPts val="1100"/>
            </a:pPr>
            <a:r>
              <a:rPr lang="en-US" sz="1200" dirty="0">
                <a:solidFill>
                  <a:schemeClr val="dk1"/>
                </a:solidFill>
                <a:latin typeface="Open Sans"/>
                <a:ea typeface="Open Sans"/>
                <a:cs typeface="Open Sans"/>
                <a:sym typeface="Open Sans"/>
              </a:rPr>
              <a:t>Theater Beyond Director</a:t>
            </a:r>
          </a:p>
          <a:p>
            <a:pPr lvl="0" algn="ctr">
              <a:buClr>
                <a:schemeClr val="dk1"/>
              </a:buClr>
              <a:buSzPts val="1100"/>
            </a:pPr>
            <a:endParaRPr lang="en-US" sz="1200" b="1" dirty="0">
              <a:solidFill>
                <a:schemeClr val="dk1"/>
              </a:solidFill>
              <a:latin typeface="Open Sans"/>
              <a:ea typeface="Open Sans"/>
              <a:cs typeface="Open Sans"/>
              <a:sym typeface="Open Sans"/>
            </a:endParaRPr>
          </a:p>
          <a:p>
            <a:pPr lvl="0" algn="ctr">
              <a:buClr>
                <a:schemeClr val="dk1"/>
              </a:buClr>
              <a:buSzPts val="1100"/>
            </a:pPr>
            <a:r>
              <a:rPr lang="en-US" sz="1200" b="1" dirty="0" err="1">
                <a:solidFill>
                  <a:schemeClr val="dk1"/>
                </a:solidFill>
                <a:latin typeface="Open Sans"/>
                <a:ea typeface="Open Sans"/>
                <a:cs typeface="Open Sans"/>
                <a:sym typeface="Open Sans"/>
              </a:rPr>
              <a:t>Shanan</a:t>
            </a:r>
            <a:r>
              <a:rPr lang="en-US" sz="1200" b="1" dirty="0">
                <a:solidFill>
                  <a:schemeClr val="dk1"/>
                </a:solidFill>
                <a:latin typeface="Open Sans"/>
                <a:ea typeface="Open Sans"/>
                <a:cs typeface="Open Sans"/>
                <a:sym typeface="Open Sans"/>
              </a:rPr>
              <a:t> Custer – </a:t>
            </a:r>
          </a:p>
          <a:p>
            <a:pPr lvl="0" algn="ctr">
              <a:buClr>
                <a:schemeClr val="dk1"/>
              </a:buClr>
              <a:buSzPts val="1100"/>
            </a:pPr>
            <a:r>
              <a:rPr lang="en-US" sz="1200" dirty="0">
                <a:solidFill>
                  <a:schemeClr val="dk1"/>
                </a:solidFill>
                <a:latin typeface="Open Sans"/>
                <a:ea typeface="Open Sans"/>
                <a:cs typeface="Open Sans"/>
                <a:sym typeface="Open Sans"/>
              </a:rPr>
              <a:t>One Act Cp-Director</a:t>
            </a:r>
          </a:p>
          <a:p>
            <a:pPr lvl="0" algn="ctr">
              <a:buClr>
                <a:schemeClr val="dk1"/>
              </a:buClr>
              <a:buSzPts val="1100"/>
            </a:pPr>
            <a:r>
              <a:rPr lang="en" sz="1200" dirty="0">
                <a:latin typeface="Open Sans"/>
                <a:ea typeface="Open Sans"/>
                <a:cs typeface="Open Sans"/>
                <a:sym typeface="Open Sans"/>
              </a:rPr>
              <a:t>C.A.S.T. Summer Shakespeare Co-Director</a:t>
            </a:r>
          </a:p>
          <a:p>
            <a:pPr lvl="0" algn="ctr">
              <a:buClr>
                <a:schemeClr val="dk1"/>
              </a:buClr>
              <a:buSzPts val="1100"/>
            </a:pPr>
            <a:endParaRPr sz="1200" dirty="0">
              <a:solidFill>
                <a:schemeClr val="dk1"/>
              </a:solidFill>
              <a:latin typeface="Open Sans"/>
              <a:ea typeface="Open Sans"/>
              <a:cs typeface="Open Sans"/>
              <a:sym typeface="Open Sans"/>
            </a:endParaRPr>
          </a:p>
          <a:p>
            <a:pPr marL="0" lvl="0" indent="0" algn="ctr" rtl="0">
              <a:spcAft>
                <a:spcPts val="0"/>
              </a:spcAft>
              <a:buNone/>
            </a:pPr>
            <a:r>
              <a:rPr lang="en" sz="1200" b="1" dirty="0">
                <a:solidFill>
                  <a:schemeClr val="dk1"/>
                </a:solidFill>
                <a:latin typeface="Open Sans"/>
                <a:ea typeface="Open Sans"/>
                <a:cs typeface="Open Sans"/>
                <a:sym typeface="Open Sans"/>
              </a:rPr>
              <a:t>Marley Ritchie</a:t>
            </a:r>
          </a:p>
          <a:p>
            <a:pPr marL="0" lvl="0" indent="0" algn="ctr" rtl="0">
              <a:spcAft>
                <a:spcPts val="0"/>
              </a:spcAft>
              <a:buNone/>
            </a:pPr>
            <a:r>
              <a:rPr lang="en" sz="1200" dirty="0">
                <a:solidFill>
                  <a:schemeClr val="dk1"/>
                </a:solidFill>
                <a:latin typeface="Open Sans"/>
                <a:ea typeface="Open Sans"/>
                <a:cs typeface="Open Sans"/>
                <a:sym typeface="Open Sans"/>
              </a:rPr>
              <a:t>Middle School and High School Musical Choreographer</a:t>
            </a:r>
            <a:endParaRPr sz="1200" dirty="0">
              <a:solidFill>
                <a:schemeClr val="dk1"/>
              </a:solidFill>
              <a:latin typeface="Open Sans"/>
              <a:ea typeface="Open Sans"/>
              <a:cs typeface="Open Sans"/>
              <a:sym typeface="Open Sans"/>
            </a:endParaRPr>
          </a:p>
        </p:txBody>
      </p:sp>
      <p:sp>
        <p:nvSpPr>
          <p:cNvPr id="3" name="TextBox 2">
            <a:extLst>
              <a:ext uri="{FF2B5EF4-FFF2-40B4-BE49-F238E27FC236}">
                <a16:creationId xmlns:a16="http://schemas.microsoft.com/office/drawing/2014/main" id="{E605638C-66E6-E61B-C673-4FD69082CAE7}"/>
              </a:ext>
            </a:extLst>
          </p:cNvPr>
          <p:cNvSpPr txBox="1"/>
          <p:nvPr/>
        </p:nvSpPr>
        <p:spPr>
          <a:xfrm>
            <a:off x="2314575" y="2389287"/>
            <a:ext cx="4629150" cy="307777"/>
          </a:xfrm>
          <a:prstGeom prst="rect">
            <a:avLst/>
          </a:prstGeom>
          <a:noFill/>
        </p:spPr>
        <p:txBody>
          <a:bodyPr wrap="square">
            <a:spAutoFit/>
          </a:bodyPr>
          <a:lstStyle/>
          <a:p>
            <a:r>
              <a:rPr lang="en-US" b="0" i="0" u="none" strike="noStrike" dirty="0">
                <a:solidFill>
                  <a:srgbClr val="000000"/>
                </a:solidFill>
                <a:effectLst/>
              </a:rPr>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10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Effect transition="in" filter="fade">
                                      <p:cBhvr>
                                        <p:cTn id="12" dur="1000"/>
                                        <p:tgtEl>
                                          <p:spTgt spid="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xEl>
                                              <p:pRg st="3" end="3"/>
                                            </p:txEl>
                                          </p:spTgt>
                                        </p:tgtEl>
                                        <p:attrNameLst>
                                          <p:attrName>style.visibility</p:attrName>
                                        </p:attrNameLst>
                                      </p:cBhvr>
                                      <p:to>
                                        <p:strVal val="visible"/>
                                      </p:to>
                                    </p:set>
                                    <p:animEffect transition="in" filter="fade">
                                      <p:cBhvr>
                                        <p:cTn id="17" dur="1000"/>
                                        <p:tgtEl>
                                          <p:spTgt spid="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xEl>
                                              <p:pRg st="4" end="4"/>
                                            </p:txEl>
                                          </p:spTgt>
                                        </p:tgtEl>
                                        <p:attrNameLst>
                                          <p:attrName>style.visibility</p:attrName>
                                        </p:attrNameLst>
                                      </p:cBhvr>
                                      <p:to>
                                        <p:strVal val="visible"/>
                                      </p:to>
                                    </p:set>
                                    <p:animEffect transition="in" filter="fade">
                                      <p:cBhvr>
                                        <p:cTn id="22" dur="1000"/>
                                        <p:tgtEl>
                                          <p:spTgt spid="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
                                            <p:txEl>
                                              <p:pRg st="5" end="5"/>
                                            </p:txEl>
                                          </p:spTgt>
                                        </p:tgtEl>
                                        <p:attrNameLst>
                                          <p:attrName>style.visibility</p:attrName>
                                        </p:attrNameLst>
                                      </p:cBhvr>
                                      <p:to>
                                        <p:strVal val="visible"/>
                                      </p:to>
                                    </p:set>
                                    <p:animEffect transition="in" filter="fade">
                                      <p:cBhvr>
                                        <p:cTn id="27" dur="1000"/>
                                        <p:tgtEl>
                                          <p:spTgt spid="9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
                                            <p:txEl>
                                              <p:pRg st="7" end="7"/>
                                            </p:txEl>
                                          </p:spTgt>
                                        </p:tgtEl>
                                        <p:attrNameLst>
                                          <p:attrName>style.visibility</p:attrName>
                                        </p:attrNameLst>
                                      </p:cBhvr>
                                      <p:to>
                                        <p:strVal val="visible"/>
                                      </p:to>
                                    </p:set>
                                    <p:animEffect transition="in" filter="fade">
                                      <p:cBhvr>
                                        <p:cTn id="32" dur="1000"/>
                                        <p:tgtEl>
                                          <p:spTgt spid="9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xEl>
                                              <p:pRg st="9" end="9"/>
                                            </p:txEl>
                                          </p:spTgt>
                                        </p:tgtEl>
                                        <p:attrNameLst>
                                          <p:attrName>style.visibility</p:attrName>
                                        </p:attrNameLst>
                                      </p:cBhvr>
                                      <p:to>
                                        <p:strVal val="visible"/>
                                      </p:to>
                                    </p:set>
                                    <p:animEffect transition="in" filter="fade">
                                      <p:cBhvr>
                                        <p:cTn id="37" dur="1000"/>
                                        <p:tgtEl>
                                          <p:spTgt spid="90">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0">
                                            <p:txEl>
                                              <p:pRg st="11" end="11"/>
                                            </p:txEl>
                                          </p:spTgt>
                                        </p:tgtEl>
                                        <p:attrNameLst>
                                          <p:attrName>style.visibility</p:attrName>
                                        </p:attrNameLst>
                                      </p:cBhvr>
                                      <p:to>
                                        <p:strVal val="visible"/>
                                      </p:to>
                                    </p:set>
                                    <p:animEffect transition="in" filter="fade">
                                      <p:cBhvr>
                                        <p:cTn id="42" dur="1000"/>
                                        <p:tgtEl>
                                          <p:spTgt spid="90">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0">
                                            <p:txEl>
                                              <p:pRg st="13" end="13"/>
                                            </p:txEl>
                                          </p:spTgt>
                                        </p:tgtEl>
                                        <p:attrNameLst>
                                          <p:attrName>style.visibility</p:attrName>
                                        </p:attrNameLst>
                                      </p:cBhvr>
                                      <p:to>
                                        <p:strVal val="visible"/>
                                      </p:to>
                                    </p:set>
                                    <p:animEffect transition="in" filter="fade">
                                      <p:cBhvr>
                                        <p:cTn id="47" dur="1000"/>
                                        <p:tgtEl>
                                          <p:spTgt spid="90">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0">
                                            <p:txEl>
                                              <p:pRg st="15" end="15"/>
                                            </p:txEl>
                                          </p:spTgt>
                                        </p:tgtEl>
                                        <p:attrNameLst>
                                          <p:attrName>style.visibility</p:attrName>
                                        </p:attrNameLst>
                                      </p:cBhvr>
                                      <p:to>
                                        <p:strVal val="visible"/>
                                      </p:to>
                                    </p:set>
                                    <p:animEffect transition="in" filter="fade">
                                      <p:cBhvr>
                                        <p:cTn id="52" dur="1000"/>
                                        <p:tgtEl>
                                          <p:spTgt spid="90">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0">
                                            <p:txEl>
                                              <p:pRg st="17" end="17"/>
                                            </p:txEl>
                                          </p:spTgt>
                                        </p:tgtEl>
                                        <p:attrNameLst>
                                          <p:attrName>style.visibility</p:attrName>
                                        </p:attrNameLst>
                                      </p:cBhvr>
                                      <p:to>
                                        <p:strVal val="visible"/>
                                      </p:to>
                                    </p:set>
                                    <p:animEffect transition="in" filter="fade">
                                      <p:cBhvr>
                                        <p:cTn id="57" dur="1000"/>
                                        <p:tgtEl>
                                          <p:spTgt spid="90">
                                            <p:txEl>
                                              <p:pRg st="17" end="1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0">
                                            <p:txEl>
                                              <p:pRg st="19" end="19"/>
                                            </p:txEl>
                                          </p:spTgt>
                                        </p:tgtEl>
                                        <p:attrNameLst>
                                          <p:attrName>style.visibility</p:attrName>
                                        </p:attrNameLst>
                                      </p:cBhvr>
                                      <p:to>
                                        <p:strVal val="visible"/>
                                      </p:to>
                                    </p:set>
                                    <p:animEffect transition="in" filter="fade">
                                      <p:cBhvr>
                                        <p:cTn id="62" dur="1000"/>
                                        <p:tgtEl>
                                          <p:spTgt spid="90">
                                            <p:txEl>
                                              <p:pRg st="19" end="1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1">
                                            <p:txEl>
                                              <p:pRg st="0" end="0"/>
                                            </p:txEl>
                                          </p:spTgt>
                                        </p:tgtEl>
                                        <p:attrNameLst>
                                          <p:attrName>style.visibility</p:attrName>
                                        </p:attrNameLst>
                                      </p:cBhvr>
                                      <p:to>
                                        <p:strVal val="visible"/>
                                      </p:to>
                                    </p:set>
                                    <p:animEffect transition="in" filter="fade">
                                      <p:cBhvr>
                                        <p:cTn id="67" dur="1000"/>
                                        <p:tgtEl>
                                          <p:spTgt spid="9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1">
                                            <p:txEl>
                                              <p:pRg st="1" end="1"/>
                                            </p:txEl>
                                          </p:spTgt>
                                        </p:tgtEl>
                                        <p:attrNameLst>
                                          <p:attrName>style.visibility</p:attrName>
                                        </p:attrNameLst>
                                      </p:cBhvr>
                                      <p:to>
                                        <p:strVal val="visible"/>
                                      </p:to>
                                    </p:set>
                                    <p:animEffect transition="in" filter="fade">
                                      <p:cBhvr>
                                        <p:cTn id="72" dur="1000"/>
                                        <p:tgtEl>
                                          <p:spTgt spid="91">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91">
                                            <p:txEl>
                                              <p:pRg st="3" end="3"/>
                                            </p:txEl>
                                          </p:spTgt>
                                        </p:tgtEl>
                                        <p:attrNameLst>
                                          <p:attrName>style.visibility</p:attrName>
                                        </p:attrNameLst>
                                      </p:cBhvr>
                                      <p:to>
                                        <p:strVal val="visible"/>
                                      </p:to>
                                    </p:set>
                                    <p:animEffect transition="in" filter="fade">
                                      <p:cBhvr>
                                        <p:cTn id="77" dur="1000"/>
                                        <p:tgtEl>
                                          <p:spTgt spid="91">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91">
                                            <p:txEl>
                                              <p:pRg st="5" end="5"/>
                                            </p:txEl>
                                          </p:spTgt>
                                        </p:tgtEl>
                                        <p:attrNameLst>
                                          <p:attrName>style.visibility</p:attrName>
                                        </p:attrNameLst>
                                      </p:cBhvr>
                                      <p:to>
                                        <p:strVal val="visible"/>
                                      </p:to>
                                    </p:set>
                                    <p:animEffect transition="in" filter="fade">
                                      <p:cBhvr>
                                        <p:cTn id="82" dur="1000"/>
                                        <p:tgtEl>
                                          <p:spTgt spid="91">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1">
                                            <p:txEl>
                                              <p:pRg st="6" end="6"/>
                                            </p:txEl>
                                          </p:spTgt>
                                        </p:tgtEl>
                                        <p:attrNameLst>
                                          <p:attrName>style.visibility</p:attrName>
                                        </p:attrNameLst>
                                      </p:cBhvr>
                                      <p:to>
                                        <p:strVal val="visible"/>
                                      </p:to>
                                    </p:set>
                                    <p:animEffect transition="in" filter="fade">
                                      <p:cBhvr>
                                        <p:cTn id="87" dur="1000"/>
                                        <p:tgtEl>
                                          <p:spTgt spid="91">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1">
                                            <p:txEl>
                                              <p:pRg st="7" end="7"/>
                                            </p:txEl>
                                          </p:spTgt>
                                        </p:tgtEl>
                                        <p:attrNameLst>
                                          <p:attrName>style.visibility</p:attrName>
                                        </p:attrNameLst>
                                      </p:cBhvr>
                                      <p:to>
                                        <p:strVal val="visible"/>
                                      </p:to>
                                    </p:set>
                                    <p:animEffect transition="in" filter="fade">
                                      <p:cBhvr>
                                        <p:cTn id="92" dur="1000"/>
                                        <p:tgtEl>
                                          <p:spTgt spid="91">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91">
                                            <p:txEl>
                                              <p:pRg st="9" end="9"/>
                                            </p:txEl>
                                          </p:spTgt>
                                        </p:tgtEl>
                                        <p:attrNameLst>
                                          <p:attrName>style.visibility</p:attrName>
                                        </p:attrNameLst>
                                      </p:cBhvr>
                                      <p:to>
                                        <p:strVal val="visible"/>
                                      </p:to>
                                    </p:set>
                                    <p:animEffect transition="in" filter="fade">
                                      <p:cBhvr>
                                        <p:cTn id="97" dur="1000"/>
                                        <p:tgtEl>
                                          <p:spTgt spid="91">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91">
                                            <p:txEl>
                                              <p:pRg st="10" end="10"/>
                                            </p:txEl>
                                          </p:spTgt>
                                        </p:tgtEl>
                                        <p:attrNameLst>
                                          <p:attrName>style.visibility</p:attrName>
                                        </p:attrNameLst>
                                      </p:cBhvr>
                                      <p:to>
                                        <p:strVal val="visible"/>
                                      </p:to>
                                    </p:set>
                                    <p:animEffect transition="in" filter="fade">
                                      <p:cBhvr>
                                        <p:cTn id="102" dur="1000"/>
                                        <p:tgtEl>
                                          <p:spTgt spid="91">
                                            <p:txEl>
                                              <p:pRg st="10" end="1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11" end="11"/>
                                            </p:txEl>
                                          </p:spTgt>
                                        </p:tgtEl>
                                        <p:attrNameLst>
                                          <p:attrName>style.visibility</p:attrName>
                                        </p:attrNameLst>
                                      </p:cBhvr>
                                      <p:to>
                                        <p:strVal val="visible"/>
                                      </p:to>
                                    </p:set>
                                    <p:animEffect transition="in" filter="fade">
                                      <p:cBhvr>
                                        <p:cTn id="107" dur="1000"/>
                                        <p:tgtEl>
                                          <p:spTgt spid="91">
                                            <p:txEl>
                                              <p:pRg st="11" end="11"/>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91">
                                            <p:txEl>
                                              <p:pRg st="13" end="13"/>
                                            </p:txEl>
                                          </p:spTgt>
                                        </p:tgtEl>
                                        <p:attrNameLst>
                                          <p:attrName>style.visibility</p:attrName>
                                        </p:attrNameLst>
                                      </p:cBhvr>
                                      <p:to>
                                        <p:strVal val="visible"/>
                                      </p:to>
                                    </p:set>
                                    <p:animEffect transition="in" filter="fade">
                                      <p:cBhvr>
                                        <p:cTn id="112" dur="1000"/>
                                        <p:tgtEl>
                                          <p:spTgt spid="91">
                                            <p:txEl>
                                              <p:pRg st="13" end="1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1">
                                            <p:txEl>
                                              <p:pRg st="14" end="14"/>
                                            </p:txEl>
                                          </p:spTgt>
                                        </p:tgtEl>
                                        <p:attrNameLst>
                                          <p:attrName>style.visibility</p:attrName>
                                        </p:attrNameLst>
                                      </p:cBhvr>
                                      <p:to>
                                        <p:strVal val="visible"/>
                                      </p:to>
                                    </p:set>
                                    <p:animEffect transition="in" filter="fade">
                                      <p:cBhvr>
                                        <p:cTn id="117" dur="1000"/>
                                        <p:tgtEl>
                                          <p:spTgt spid="91">
                                            <p:txEl>
                                              <p:pRg st="14" end="14"/>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1">
                                            <p:txEl>
                                              <p:pRg st="15" end="15"/>
                                            </p:txEl>
                                          </p:spTgt>
                                        </p:tgtEl>
                                        <p:attrNameLst>
                                          <p:attrName>style.visibility</p:attrName>
                                        </p:attrNameLst>
                                      </p:cBhvr>
                                      <p:to>
                                        <p:strVal val="visible"/>
                                      </p:to>
                                    </p:set>
                                    <p:animEffect transition="in" filter="fade">
                                      <p:cBhvr>
                                        <p:cTn id="122" dur="1000"/>
                                        <p:tgtEl>
                                          <p:spTgt spid="91">
                                            <p:txEl>
                                              <p:pRg st="15" end="1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91">
                                            <p:txEl>
                                              <p:pRg st="17" end="17"/>
                                            </p:txEl>
                                          </p:spTgt>
                                        </p:tgtEl>
                                        <p:attrNameLst>
                                          <p:attrName>style.visibility</p:attrName>
                                        </p:attrNameLst>
                                      </p:cBhvr>
                                      <p:to>
                                        <p:strVal val="visible"/>
                                      </p:to>
                                    </p:set>
                                    <p:animEffect transition="in" filter="fade">
                                      <p:cBhvr>
                                        <p:cTn id="127" dur="1000"/>
                                        <p:tgtEl>
                                          <p:spTgt spid="91">
                                            <p:txEl>
                                              <p:pRg st="17" end="1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91">
                                            <p:txEl>
                                              <p:pRg st="18" end="18"/>
                                            </p:txEl>
                                          </p:spTgt>
                                        </p:tgtEl>
                                        <p:attrNameLst>
                                          <p:attrName>style.visibility</p:attrName>
                                        </p:attrNameLst>
                                      </p:cBhvr>
                                      <p:to>
                                        <p:strVal val="visible"/>
                                      </p:to>
                                    </p:set>
                                    <p:animEffect transition="in" filter="fade">
                                      <p:cBhvr>
                                        <p:cTn id="132" dur="1000"/>
                                        <p:tgtEl>
                                          <p:spTgt spid="91">
                                            <p:txEl>
                                              <p:pRg st="18" end="1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91">
                                            <p:txEl>
                                              <p:pRg st="19" end="19"/>
                                            </p:txEl>
                                          </p:spTgt>
                                        </p:tgtEl>
                                        <p:attrNameLst>
                                          <p:attrName>style.visibility</p:attrName>
                                        </p:attrNameLst>
                                      </p:cBhvr>
                                      <p:to>
                                        <p:strVal val="visible"/>
                                      </p:to>
                                    </p:set>
                                    <p:animEffect transition="in" filter="fade">
                                      <p:cBhvr>
                                        <p:cTn id="137" dur="1000"/>
                                        <p:tgtEl>
                                          <p:spTgt spid="91">
                                            <p:txEl>
                                              <p:pRg st="19" end="1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91">
                                            <p:txEl>
                                              <p:pRg st="21" end="21"/>
                                            </p:txEl>
                                          </p:spTgt>
                                        </p:tgtEl>
                                        <p:attrNameLst>
                                          <p:attrName>style.visibility</p:attrName>
                                        </p:attrNameLst>
                                      </p:cBhvr>
                                      <p:to>
                                        <p:strVal val="visible"/>
                                      </p:to>
                                    </p:set>
                                    <p:animEffect transition="in" filter="fade">
                                      <p:cBhvr>
                                        <p:cTn id="142" dur="1000"/>
                                        <p:tgtEl>
                                          <p:spTgt spid="91">
                                            <p:txEl>
                                              <p:pRg st="21" end="21"/>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91">
                                            <p:txEl>
                                              <p:pRg st="22" end="22"/>
                                            </p:txEl>
                                          </p:spTgt>
                                        </p:tgtEl>
                                        <p:attrNameLst>
                                          <p:attrName>style.visibility</p:attrName>
                                        </p:attrNameLst>
                                      </p:cBhvr>
                                      <p:to>
                                        <p:strVal val="visible"/>
                                      </p:to>
                                    </p:set>
                                    <p:animEffect transition="in" filter="fade">
                                      <p:cBhvr>
                                        <p:cTn id="147" dur="1000"/>
                                        <p:tgtEl>
                                          <p:spTgt spid="91">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EF3D-D8AC-5EBF-A92F-74979FF3DAAF}"/>
              </a:ext>
            </a:extLst>
          </p:cNvPr>
          <p:cNvSpPr>
            <a:spLocks noGrp="1"/>
          </p:cNvSpPr>
          <p:nvPr>
            <p:ph type="ctrTitle"/>
          </p:nvPr>
        </p:nvSpPr>
        <p:spPr>
          <a:xfrm>
            <a:off x="1152823" y="1071562"/>
            <a:ext cx="6838355" cy="1578770"/>
          </a:xfrm>
        </p:spPr>
        <p:txBody>
          <a:bodyPr>
            <a:normAutofit/>
          </a:bodyPr>
          <a:lstStyle/>
          <a:p>
            <a:r>
              <a:rPr lang="en-US" dirty="0">
                <a:solidFill>
                  <a:schemeClr val="tx1"/>
                </a:solidFill>
              </a:rPr>
              <a:t>Costumes</a:t>
            </a:r>
          </a:p>
        </p:txBody>
      </p:sp>
      <p:sp>
        <p:nvSpPr>
          <p:cNvPr id="3" name="Subtitle 2">
            <a:extLst>
              <a:ext uri="{FF2B5EF4-FFF2-40B4-BE49-F238E27FC236}">
                <a16:creationId xmlns:a16="http://schemas.microsoft.com/office/drawing/2014/main" id="{00D78A7B-DA94-ACA5-BDD5-09F8EA445C49}"/>
              </a:ext>
            </a:extLst>
          </p:cNvPr>
          <p:cNvSpPr>
            <a:spLocks noGrp="1"/>
          </p:cNvSpPr>
          <p:nvPr>
            <p:ph type="subTitle" idx="1"/>
          </p:nvPr>
        </p:nvSpPr>
        <p:spPr>
          <a:xfrm>
            <a:off x="1152823" y="2970418"/>
            <a:ext cx="6838355" cy="822911"/>
          </a:xfrm>
        </p:spPr>
        <p:txBody>
          <a:bodyPr>
            <a:normAutofit/>
          </a:bodyPr>
          <a:lstStyle/>
          <a:p>
            <a:r>
              <a:rPr lang="en-US" sz="4050" dirty="0">
                <a:solidFill>
                  <a:schemeClr val="accent1">
                    <a:lumMod val="60000"/>
                    <a:lumOff val="40000"/>
                  </a:schemeClr>
                </a:solidFill>
              </a:rPr>
              <a:t>1790’s and Today</a:t>
            </a:r>
          </a:p>
        </p:txBody>
      </p:sp>
    </p:spTree>
    <p:extLst>
      <p:ext uri="{BB962C8B-B14F-4D97-AF65-F5344CB8AC3E}">
        <p14:creationId xmlns:p14="http://schemas.microsoft.com/office/powerpoint/2010/main" val="3960027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90-1799">
            <a:extLst>
              <a:ext uri="{FF2B5EF4-FFF2-40B4-BE49-F238E27FC236}">
                <a16:creationId xmlns:a16="http://schemas.microsoft.com/office/drawing/2014/main" id="{D66CF5C8-01BC-F1BB-4986-E790DC10A6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2900" y="457200"/>
            <a:ext cx="84582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99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4909-57F3-1376-4DCB-C42919DB4F67}"/>
              </a:ext>
            </a:extLst>
          </p:cNvPr>
          <p:cNvSpPr>
            <a:spLocks noGrp="1"/>
          </p:cNvSpPr>
          <p:nvPr>
            <p:ph type="title"/>
          </p:nvPr>
        </p:nvSpPr>
        <p:spPr>
          <a:xfrm>
            <a:off x="628650" y="473869"/>
            <a:ext cx="7886700" cy="994172"/>
          </a:xfrm>
        </p:spPr>
        <p:txBody>
          <a:bodyPr>
            <a:normAutofit/>
          </a:bodyPr>
          <a:lstStyle/>
          <a:p>
            <a:r>
              <a:rPr lang="en-US" b="1" u="sng" dirty="0"/>
              <a:t>Cast Costume Requirements</a:t>
            </a:r>
          </a:p>
        </p:txBody>
      </p:sp>
      <p:sp>
        <p:nvSpPr>
          <p:cNvPr id="3" name="Content Placeholder 2">
            <a:extLst>
              <a:ext uri="{FF2B5EF4-FFF2-40B4-BE49-F238E27FC236}">
                <a16:creationId xmlns:a16="http://schemas.microsoft.com/office/drawing/2014/main" id="{B9229D7C-C947-70B1-16CB-2848699AD60C}"/>
              </a:ext>
            </a:extLst>
          </p:cNvPr>
          <p:cNvSpPr>
            <a:spLocks noGrp="1"/>
          </p:cNvSpPr>
          <p:nvPr>
            <p:ph idx="1"/>
          </p:nvPr>
        </p:nvSpPr>
        <p:spPr>
          <a:xfrm>
            <a:off x="241173" y="1312665"/>
            <a:ext cx="8599218" cy="3546871"/>
          </a:xfrm>
        </p:spPr>
        <p:txBody>
          <a:bodyPr>
            <a:noAutofit/>
          </a:bodyPr>
          <a:lstStyle/>
          <a:p>
            <a:r>
              <a:rPr lang="en-US" sz="2400" dirty="0"/>
              <a:t>All students must provide their own base costume. (Unless told otherwise.) Goodwill is a great place to look. </a:t>
            </a:r>
          </a:p>
          <a:p>
            <a:r>
              <a:rPr lang="en-US" sz="2400" dirty="0"/>
              <a:t>All students must provide their own dark shoes.</a:t>
            </a:r>
          </a:p>
          <a:p>
            <a:r>
              <a:rPr lang="en-US" sz="2400" dirty="0"/>
              <a:t>All base costumes are due for checking by October 30</a:t>
            </a:r>
            <a:r>
              <a:rPr lang="en-US" sz="2400" baseline="30000" dirty="0"/>
              <a:t>th</a:t>
            </a:r>
            <a:r>
              <a:rPr lang="en-US" sz="2400" dirty="0"/>
              <a:t>.</a:t>
            </a:r>
          </a:p>
          <a:p>
            <a:r>
              <a:rPr lang="en-US" sz="2400" dirty="0"/>
              <a:t>Any rental pieces will be here October 31</a:t>
            </a:r>
            <a:r>
              <a:rPr lang="en-US" sz="2400" baseline="30000" dirty="0"/>
              <a:t>st</a:t>
            </a:r>
            <a:r>
              <a:rPr lang="en-US" sz="2400" dirty="0"/>
              <a:t>.</a:t>
            </a:r>
          </a:p>
          <a:p>
            <a:r>
              <a:rPr lang="en-US" sz="2400" dirty="0"/>
              <a:t>All Students will take part in the “Fashion Show” November 4</a:t>
            </a:r>
            <a:r>
              <a:rPr lang="en-US" sz="2400" baseline="30000" dirty="0"/>
              <a:t>th</a:t>
            </a:r>
            <a:r>
              <a:rPr lang="en-US" sz="2400" dirty="0"/>
              <a:t>.</a:t>
            </a:r>
          </a:p>
        </p:txBody>
      </p:sp>
    </p:spTree>
    <p:extLst>
      <p:ext uri="{BB962C8B-B14F-4D97-AF65-F5344CB8AC3E}">
        <p14:creationId xmlns:p14="http://schemas.microsoft.com/office/powerpoint/2010/main" val="170958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9EE9-6B3B-4CC2-0A28-FED86432A872}"/>
              </a:ext>
            </a:extLst>
          </p:cNvPr>
          <p:cNvSpPr>
            <a:spLocks noGrp="1"/>
          </p:cNvSpPr>
          <p:nvPr>
            <p:ph type="title"/>
          </p:nvPr>
        </p:nvSpPr>
        <p:spPr/>
        <p:txBody>
          <a:bodyPr>
            <a:normAutofit fontScale="90000"/>
          </a:bodyPr>
          <a:lstStyle/>
          <a:p>
            <a:r>
              <a:rPr lang="en-US" sz="5400" b="1" dirty="0"/>
              <a:t>Cast who play “Crew”</a:t>
            </a:r>
          </a:p>
        </p:txBody>
      </p:sp>
      <p:sp>
        <p:nvSpPr>
          <p:cNvPr id="3" name="Content Placeholder 2">
            <a:extLst>
              <a:ext uri="{FF2B5EF4-FFF2-40B4-BE49-F238E27FC236}">
                <a16:creationId xmlns:a16="http://schemas.microsoft.com/office/drawing/2014/main" id="{76CB1EA9-3986-0D78-0919-BBEE301A6EA0}"/>
              </a:ext>
            </a:extLst>
          </p:cNvPr>
          <p:cNvSpPr>
            <a:spLocks noGrp="1"/>
          </p:cNvSpPr>
          <p:nvPr>
            <p:ph idx="1"/>
          </p:nvPr>
        </p:nvSpPr>
        <p:spPr/>
        <p:txBody>
          <a:bodyPr/>
          <a:lstStyle/>
          <a:p>
            <a:r>
              <a:rPr lang="en-US" sz="3300" dirty="0"/>
              <a:t>Black pants </a:t>
            </a:r>
          </a:p>
          <a:p>
            <a:r>
              <a:rPr lang="en-US" sz="3300" dirty="0"/>
              <a:t>Black shirt</a:t>
            </a:r>
          </a:p>
          <a:p>
            <a:r>
              <a:rPr lang="en-US" sz="3300" dirty="0"/>
              <a:t>Black Shoes</a:t>
            </a:r>
          </a:p>
          <a:p>
            <a:r>
              <a:rPr lang="en-US" sz="3300" dirty="0"/>
              <a:t>We will provide a black sweatshirt</a:t>
            </a:r>
          </a:p>
          <a:p>
            <a:endParaRPr lang="en-US" dirty="0"/>
          </a:p>
        </p:txBody>
      </p:sp>
    </p:spTree>
    <p:extLst>
      <p:ext uri="{BB962C8B-B14F-4D97-AF65-F5344CB8AC3E}">
        <p14:creationId xmlns:p14="http://schemas.microsoft.com/office/powerpoint/2010/main" val="2369522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54A5-F80A-D7BE-1561-5E3A5312FD16}"/>
              </a:ext>
            </a:extLst>
          </p:cNvPr>
          <p:cNvSpPr>
            <a:spLocks noGrp="1"/>
          </p:cNvSpPr>
          <p:nvPr>
            <p:ph type="title"/>
          </p:nvPr>
        </p:nvSpPr>
        <p:spPr/>
        <p:txBody>
          <a:bodyPr>
            <a:normAutofit fontScale="90000"/>
          </a:bodyPr>
          <a:lstStyle/>
          <a:p>
            <a:r>
              <a:rPr lang="en-US" sz="4050" b="1" dirty="0"/>
              <a:t>Cast who play “Actors”</a:t>
            </a:r>
          </a:p>
        </p:txBody>
      </p:sp>
      <p:sp>
        <p:nvSpPr>
          <p:cNvPr id="3" name="Content Placeholder 2">
            <a:extLst>
              <a:ext uri="{FF2B5EF4-FFF2-40B4-BE49-F238E27FC236}">
                <a16:creationId xmlns:a16="http://schemas.microsoft.com/office/drawing/2014/main" id="{4752923C-F374-9C4C-EDAE-A85545D15B2A}"/>
              </a:ext>
            </a:extLst>
          </p:cNvPr>
          <p:cNvSpPr>
            <a:spLocks noGrp="1"/>
          </p:cNvSpPr>
          <p:nvPr>
            <p:ph idx="1"/>
          </p:nvPr>
        </p:nvSpPr>
        <p:spPr>
          <a:xfrm>
            <a:off x="198240" y="1369219"/>
            <a:ext cx="8760023" cy="3263504"/>
          </a:xfrm>
        </p:spPr>
        <p:txBody>
          <a:bodyPr>
            <a:normAutofit fontScale="92500" lnSpcReduction="10000"/>
          </a:bodyPr>
          <a:lstStyle/>
          <a:p>
            <a:r>
              <a:rPr lang="en-US" sz="3300" dirty="0"/>
              <a:t>Black Shoes</a:t>
            </a:r>
          </a:p>
          <a:p>
            <a:r>
              <a:rPr lang="en-US" sz="3300" dirty="0"/>
              <a:t>Rental or costumes from our costumes provided</a:t>
            </a:r>
          </a:p>
          <a:p>
            <a:r>
              <a:rPr lang="en-US" sz="3300" dirty="0"/>
              <a:t>Some “Actors” will need to provide their own base costume, pants and shirt.  You will be told what to provide. </a:t>
            </a:r>
          </a:p>
        </p:txBody>
      </p:sp>
    </p:spTree>
    <p:extLst>
      <p:ext uri="{BB962C8B-B14F-4D97-AF65-F5344CB8AC3E}">
        <p14:creationId xmlns:p14="http://schemas.microsoft.com/office/powerpoint/2010/main" val="2398476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2EA-65D4-2BA9-56AF-FAF8182F2DAC}"/>
              </a:ext>
            </a:extLst>
          </p:cNvPr>
          <p:cNvSpPr>
            <a:spLocks noGrp="1"/>
          </p:cNvSpPr>
          <p:nvPr>
            <p:ph type="title"/>
          </p:nvPr>
        </p:nvSpPr>
        <p:spPr>
          <a:xfrm>
            <a:off x="60580" y="1577166"/>
            <a:ext cx="3848568" cy="992579"/>
          </a:xfrm>
        </p:spPr>
        <p:txBody>
          <a:bodyPr spcFirstLastPara="1" vert="horz" wrap="square" lIns="68580" tIns="34290" rIns="68580" bIns="34290" rtlCol="0" anchor="t" anchorCtr="0">
            <a:noAutofit/>
          </a:bodyPr>
          <a:lstStyle/>
          <a:p>
            <a:r>
              <a:rPr lang="en-US" sz="3000" b="1" u="sng" dirty="0">
                <a:solidFill>
                  <a:schemeClr val="tx1">
                    <a:lumMod val="95000"/>
                    <a:lumOff val="5000"/>
                  </a:schemeClr>
                </a:solidFill>
              </a:rPr>
              <a:t>Female – </a:t>
            </a:r>
            <a:r>
              <a:rPr lang="en-US" sz="3000" b="1" u="sng" kern="1200" dirty="0">
                <a:solidFill>
                  <a:schemeClr val="tx1">
                    <a:lumMod val="95000"/>
                    <a:lumOff val="5000"/>
                  </a:schemeClr>
                </a:solidFill>
                <a:latin typeface="+mj-lt"/>
                <a:ea typeface="+mj-ea"/>
                <a:cs typeface="+mj-cs"/>
              </a:rPr>
              <a:t>Skirt (we have the skirts) and long-sleeved blouse</a:t>
            </a:r>
          </a:p>
        </p:txBody>
      </p:sp>
      <p:sp>
        <p:nvSpPr>
          <p:cNvPr id="10" name="TextBox 9">
            <a:extLst>
              <a:ext uri="{FF2B5EF4-FFF2-40B4-BE49-F238E27FC236}">
                <a16:creationId xmlns:a16="http://schemas.microsoft.com/office/drawing/2014/main" id="{18B5EE1A-2607-8B70-9433-398745B873C4}"/>
              </a:ext>
            </a:extLst>
          </p:cNvPr>
          <p:cNvSpPr txBox="1"/>
          <p:nvPr/>
        </p:nvSpPr>
        <p:spPr>
          <a:xfrm>
            <a:off x="245270" y="3273328"/>
            <a:ext cx="3848568" cy="1979958"/>
          </a:xfrm>
          <a:prstGeom prst="rect">
            <a:avLst/>
          </a:prstGeom>
        </p:spPr>
        <p:txBody>
          <a:bodyPr vert="horz" lIns="68580" tIns="34290" rIns="68580" bIns="34290" rtlCol="0">
            <a:normAutofit/>
          </a:bodyPr>
          <a:lstStyle/>
          <a:p>
            <a:pPr>
              <a:lnSpc>
                <a:spcPct val="90000"/>
              </a:lnSpc>
              <a:spcAft>
                <a:spcPts val="450"/>
              </a:spcAft>
            </a:pPr>
            <a:r>
              <a:rPr lang="en-US" sz="3000" dirty="0">
                <a:solidFill>
                  <a:schemeClr val="tx1">
                    <a:alpha val="80000"/>
                  </a:schemeClr>
                </a:solidFill>
              </a:rPr>
              <a:t>Male – Dark pants and long-sleeved white shirt. </a:t>
            </a:r>
          </a:p>
          <a:p>
            <a:pPr indent="-171450">
              <a:lnSpc>
                <a:spcPct val="90000"/>
              </a:lnSpc>
              <a:spcAft>
                <a:spcPts val="450"/>
              </a:spcAft>
              <a:buFont typeface="Arial" panose="020B0604020202020204" pitchFamily="34" charset="0"/>
              <a:buChar char="•"/>
            </a:pPr>
            <a:endParaRPr lang="en-US" sz="1800" dirty="0">
              <a:solidFill>
                <a:schemeClr val="tx1">
                  <a:alpha val="80000"/>
                </a:schemeClr>
              </a:solidFill>
            </a:endParaRPr>
          </a:p>
        </p:txBody>
      </p:sp>
      <p:pic>
        <p:nvPicPr>
          <p:cNvPr id="9" name="Picture 8" descr="A picture containing indoor, bed, skirt&#10;&#10;Description automatically generated">
            <a:extLst>
              <a:ext uri="{FF2B5EF4-FFF2-40B4-BE49-F238E27FC236}">
                <a16:creationId xmlns:a16="http://schemas.microsoft.com/office/drawing/2014/main" id="{0062A7BF-6FA4-F1A5-47EB-90568F143F39}"/>
              </a:ext>
            </a:extLst>
          </p:cNvPr>
          <p:cNvPicPr>
            <a:picLocks noChangeAspect="1"/>
          </p:cNvPicPr>
          <p:nvPr/>
        </p:nvPicPr>
        <p:blipFill rotWithShape="1">
          <a:blip r:embed="rId2">
            <a:extLst>
              <a:ext uri="{28A0092B-C50C-407E-A947-70E740481C1C}">
                <a14:useLocalDpi xmlns:a14="http://schemas.microsoft.com/office/drawing/2010/main" val="0"/>
              </a:ext>
            </a:extLst>
          </a:blip>
          <a:srcRect t="899" r="1" b="14156"/>
          <a:stretch/>
        </p:blipFill>
        <p:spPr>
          <a:xfrm>
            <a:off x="4377334" y="1"/>
            <a:ext cx="4766666" cy="2500312"/>
          </a:xfrm>
          <a:custGeom>
            <a:avLst/>
            <a:gdLst/>
            <a:ahLst/>
            <a:cxnLst/>
            <a:rect l="l" t="t" r="r" b="b"/>
            <a:pathLst>
              <a:path w="6355554" h="3333749">
                <a:moveTo>
                  <a:pt x="3079" y="0"/>
                </a:moveTo>
                <a:lnTo>
                  <a:pt x="6355554" y="0"/>
                </a:lnTo>
                <a:lnTo>
                  <a:pt x="6355554" y="3333749"/>
                </a:lnTo>
                <a:lnTo>
                  <a:pt x="174108" y="3333749"/>
                </a:lnTo>
                <a:lnTo>
                  <a:pt x="133459" y="3178655"/>
                </a:lnTo>
                <a:cubicBezTo>
                  <a:pt x="59462" y="2881722"/>
                  <a:pt x="221" y="2577554"/>
                  <a:pt x="0" y="2257425"/>
                </a:cubicBezTo>
                <a:close/>
              </a:path>
            </a:pathLst>
          </a:custGeom>
        </p:spPr>
      </p:pic>
      <p:pic>
        <p:nvPicPr>
          <p:cNvPr id="5" name="Content Placeholder 4" descr="A picture containing clothing, black, skirt&#10;&#10;Description automatically generated">
            <a:extLst>
              <a:ext uri="{FF2B5EF4-FFF2-40B4-BE49-F238E27FC236}">
                <a16:creationId xmlns:a16="http://schemas.microsoft.com/office/drawing/2014/main" id="{8C69A2A9-67E6-243C-A81E-21D9BD3B3D4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83" r="1818" b="-4"/>
          <a:stretch/>
        </p:blipFill>
        <p:spPr>
          <a:xfrm>
            <a:off x="4411396" y="2643192"/>
            <a:ext cx="2375166" cy="2500308"/>
          </a:xfrm>
          <a:custGeom>
            <a:avLst/>
            <a:gdLst/>
            <a:ahLst/>
            <a:cxnLst/>
            <a:rect l="l" t="t" r="r" b="b"/>
            <a:pathLst>
              <a:path w="3166888" h="3333744">
                <a:moveTo>
                  <a:pt x="178755" y="0"/>
                </a:moveTo>
                <a:lnTo>
                  <a:pt x="3166888" y="0"/>
                </a:lnTo>
                <a:lnTo>
                  <a:pt x="3166888" y="3333744"/>
                </a:lnTo>
                <a:lnTo>
                  <a:pt x="0" y="3333744"/>
                </a:lnTo>
                <a:lnTo>
                  <a:pt x="30190" y="3223677"/>
                </a:lnTo>
                <a:cubicBezTo>
                  <a:pt x="200298" y="2589331"/>
                  <a:pt x="376593" y="1812324"/>
                  <a:pt x="376066" y="1119182"/>
                </a:cubicBezTo>
                <a:cubicBezTo>
                  <a:pt x="375841" y="822121"/>
                  <a:pt x="316596" y="532372"/>
                  <a:pt x="242598" y="241205"/>
                </a:cubicBezTo>
                <a:close/>
              </a:path>
            </a:pathLst>
          </a:custGeom>
        </p:spPr>
      </p:pic>
      <p:pic>
        <p:nvPicPr>
          <p:cNvPr id="7" name="Picture 6" descr="A green dress on a mannequin&#10;&#10;Description automatically generated with medium confidence">
            <a:extLst>
              <a:ext uri="{FF2B5EF4-FFF2-40B4-BE49-F238E27FC236}">
                <a16:creationId xmlns:a16="http://schemas.microsoft.com/office/drawing/2014/main" id="{AB2734A4-8B17-4FA3-74E3-83CF8A539314}"/>
              </a:ext>
            </a:extLst>
          </p:cNvPr>
          <p:cNvPicPr>
            <a:picLocks noChangeAspect="1"/>
          </p:cNvPicPr>
          <p:nvPr/>
        </p:nvPicPr>
        <p:blipFill rotWithShape="1">
          <a:blip r:embed="rId4">
            <a:extLst>
              <a:ext uri="{28A0092B-C50C-407E-A947-70E740481C1C}">
                <a14:useLocalDpi xmlns:a14="http://schemas.microsoft.com/office/drawing/2010/main" val="0"/>
              </a:ext>
            </a:extLst>
          </a:blip>
          <a:srcRect l="4985" r="2266" b="-4"/>
          <a:stretch/>
        </p:blipFill>
        <p:spPr>
          <a:xfrm>
            <a:off x="6929437" y="2643192"/>
            <a:ext cx="2214563" cy="2500312"/>
          </a:xfrm>
          <a:custGeom>
            <a:avLst/>
            <a:gdLst/>
            <a:ahLst/>
            <a:cxnLst/>
            <a:rect l="l" t="t" r="r" b="b"/>
            <a:pathLst>
              <a:path w="2952750" h="3333749">
                <a:moveTo>
                  <a:pt x="0" y="0"/>
                </a:moveTo>
                <a:lnTo>
                  <a:pt x="2952750" y="0"/>
                </a:lnTo>
                <a:lnTo>
                  <a:pt x="2952750" y="3333749"/>
                </a:lnTo>
                <a:lnTo>
                  <a:pt x="0" y="3333749"/>
                </a:lnTo>
                <a:close/>
              </a:path>
            </a:pathLst>
          </a:custGeom>
        </p:spPr>
      </p:pic>
      <p:sp>
        <p:nvSpPr>
          <p:cNvPr id="3" name="TextBox 2">
            <a:extLst>
              <a:ext uri="{FF2B5EF4-FFF2-40B4-BE49-F238E27FC236}">
                <a16:creationId xmlns:a16="http://schemas.microsoft.com/office/drawing/2014/main" id="{AF7FC1EC-41A1-0D1A-DA2D-4832CA1A8EE9}"/>
              </a:ext>
            </a:extLst>
          </p:cNvPr>
          <p:cNvSpPr txBox="1"/>
          <p:nvPr/>
        </p:nvSpPr>
        <p:spPr>
          <a:xfrm>
            <a:off x="42074" y="231406"/>
            <a:ext cx="4245228" cy="1015663"/>
          </a:xfrm>
          <a:prstGeom prst="rect">
            <a:avLst/>
          </a:prstGeom>
          <a:noFill/>
        </p:spPr>
        <p:txBody>
          <a:bodyPr wrap="square" rtlCol="0">
            <a:spAutoFit/>
          </a:bodyPr>
          <a:lstStyle/>
          <a:p>
            <a:r>
              <a:rPr lang="en-US" sz="3000" b="1" dirty="0">
                <a:solidFill>
                  <a:schemeClr val="bg2"/>
                </a:solidFill>
              </a:rPr>
              <a:t>Trees and Dancers Base Costumes</a:t>
            </a:r>
          </a:p>
        </p:txBody>
      </p:sp>
    </p:spTree>
    <p:extLst>
      <p:ext uri="{BB962C8B-B14F-4D97-AF65-F5344CB8AC3E}">
        <p14:creationId xmlns:p14="http://schemas.microsoft.com/office/powerpoint/2010/main" val="2169604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F551-9388-16AD-55AF-2ADBC86E68D3}"/>
              </a:ext>
            </a:extLst>
          </p:cNvPr>
          <p:cNvSpPr>
            <a:spLocks noGrp="1"/>
          </p:cNvSpPr>
          <p:nvPr>
            <p:ph type="title"/>
          </p:nvPr>
        </p:nvSpPr>
        <p:spPr>
          <a:xfrm>
            <a:off x="480060" y="244027"/>
            <a:ext cx="3276452" cy="1467631"/>
          </a:xfrm>
        </p:spPr>
        <p:txBody>
          <a:bodyPr anchor="b">
            <a:normAutofit/>
          </a:bodyPr>
          <a:lstStyle/>
          <a:p>
            <a:r>
              <a:rPr lang="en-US" sz="4050" b="1" u="sng"/>
              <a:t>1790’s Clothing</a:t>
            </a:r>
          </a:p>
        </p:txBody>
      </p:sp>
      <p:sp>
        <p:nvSpPr>
          <p:cNvPr id="3" name="Content Placeholder 2">
            <a:extLst>
              <a:ext uri="{FF2B5EF4-FFF2-40B4-BE49-F238E27FC236}">
                <a16:creationId xmlns:a16="http://schemas.microsoft.com/office/drawing/2014/main" id="{D820B4F1-D5BB-B1EC-A15C-AB8003A534F5}"/>
              </a:ext>
            </a:extLst>
          </p:cNvPr>
          <p:cNvSpPr>
            <a:spLocks noGrp="1"/>
          </p:cNvSpPr>
          <p:nvPr>
            <p:ph idx="1"/>
          </p:nvPr>
        </p:nvSpPr>
        <p:spPr>
          <a:xfrm>
            <a:off x="480060" y="2154674"/>
            <a:ext cx="3182692" cy="2490501"/>
          </a:xfrm>
        </p:spPr>
        <p:txBody>
          <a:bodyPr>
            <a:normAutofit lnSpcReduction="10000"/>
          </a:bodyPr>
          <a:lstStyle/>
          <a:p>
            <a:r>
              <a:rPr lang="en-US" sz="1650" dirty="0"/>
              <a:t>Cotton floor-length dresses with colored sashes for women and girls were popular</a:t>
            </a:r>
          </a:p>
          <a:p>
            <a:r>
              <a:rPr lang="en-US" sz="1650" dirty="0"/>
              <a:t>Dark Shoes</a:t>
            </a:r>
          </a:p>
          <a:p>
            <a:r>
              <a:rPr lang="en-US" sz="1650" dirty="0"/>
              <a:t>Ribbons for hair</a:t>
            </a:r>
          </a:p>
          <a:p>
            <a:r>
              <a:rPr lang="en-US" sz="1650" dirty="0"/>
              <a:t>Dark suits and bolo ties for men </a:t>
            </a:r>
            <a:r>
              <a:rPr lang="en-US" sz="1650"/>
              <a:t>and boys</a:t>
            </a:r>
            <a:endParaRPr lang="en-US" sz="1650" dirty="0"/>
          </a:p>
        </p:txBody>
      </p:sp>
      <p:pic>
        <p:nvPicPr>
          <p:cNvPr id="4" name="Picture 3">
            <a:extLst>
              <a:ext uri="{FF2B5EF4-FFF2-40B4-BE49-F238E27FC236}">
                <a16:creationId xmlns:a16="http://schemas.microsoft.com/office/drawing/2014/main" id="{44252A73-6193-9CF3-A365-CA6BD09C3AE4}"/>
              </a:ext>
            </a:extLst>
          </p:cNvPr>
          <p:cNvPicPr>
            <a:picLocks noChangeAspect="1"/>
          </p:cNvPicPr>
          <p:nvPr/>
        </p:nvPicPr>
        <p:blipFill>
          <a:blip r:embed="rId2"/>
          <a:srcRect l="8749" r="16776"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69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AC5F-94E6-F777-13E0-206849E41337}"/>
              </a:ext>
            </a:extLst>
          </p:cNvPr>
          <p:cNvSpPr>
            <a:spLocks noGrp="1"/>
          </p:cNvSpPr>
          <p:nvPr>
            <p:ph type="title"/>
          </p:nvPr>
        </p:nvSpPr>
        <p:spPr>
          <a:xfrm>
            <a:off x="628650" y="1231315"/>
            <a:ext cx="4605337" cy="992579"/>
          </a:xfrm>
        </p:spPr>
        <p:txBody>
          <a:bodyPr anchor="t">
            <a:normAutofit/>
          </a:bodyPr>
          <a:lstStyle/>
          <a:p>
            <a:r>
              <a:rPr lang="en-US" sz="4950" dirty="0">
                <a:solidFill>
                  <a:schemeClr val="tx1"/>
                </a:solidFill>
              </a:rPr>
              <a:t>Women’s Hair </a:t>
            </a:r>
          </a:p>
        </p:txBody>
      </p:sp>
      <p:sp>
        <p:nvSpPr>
          <p:cNvPr id="9" name="Content Placeholder 8">
            <a:extLst>
              <a:ext uri="{FF2B5EF4-FFF2-40B4-BE49-F238E27FC236}">
                <a16:creationId xmlns:a16="http://schemas.microsoft.com/office/drawing/2014/main" id="{1E924A8D-F811-95B9-6AD1-A292668989CF}"/>
              </a:ext>
            </a:extLst>
          </p:cNvPr>
          <p:cNvSpPr>
            <a:spLocks noGrp="1"/>
          </p:cNvSpPr>
          <p:nvPr>
            <p:ph idx="1"/>
          </p:nvPr>
        </p:nvSpPr>
        <p:spPr>
          <a:xfrm>
            <a:off x="628650" y="2359800"/>
            <a:ext cx="4605337" cy="2146716"/>
          </a:xfrm>
        </p:spPr>
        <p:txBody>
          <a:bodyPr>
            <a:normAutofit/>
          </a:bodyPr>
          <a:lstStyle/>
          <a:p>
            <a:r>
              <a:rPr lang="en-US" sz="3600" dirty="0">
                <a:solidFill>
                  <a:schemeClr val="tx1"/>
                </a:solidFill>
              </a:rPr>
              <a:t> Braids and buns</a:t>
            </a:r>
          </a:p>
        </p:txBody>
      </p:sp>
      <p:pic>
        <p:nvPicPr>
          <p:cNvPr id="5" name="Content Placeholder 4" descr="A person in a long dress&#10;&#10;Description automatically generated">
            <a:extLst>
              <a:ext uri="{FF2B5EF4-FFF2-40B4-BE49-F238E27FC236}">
                <a16:creationId xmlns:a16="http://schemas.microsoft.com/office/drawing/2014/main" id="{B51A7ADD-3FDD-E567-E3E0-9290E125D579}"/>
              </a:ext>
            </a:extLst>
          </p:cNvPr>
          <p:cNvPicPr>
            <a:picLocks noChangeAspect="1"/>
          </p:cNvPicPr>
          <p:nvPr/>
        </p:nvPicPr>
        <p:blipFill rotWithShape="1">
          <a:blip r:embed="rId2">
            <a:extLst>
              <a:ext uri="{28A0092B-C50C-407E-A947-70E740481C1C}">
                <a14:useLocalDpi xmlns:a14="http://schemas.microsoft.com/office/drawing/2010/main" val="0"/>
              </a:ext>
            </a:extLst>
          </a:blip>
          <a:srcRect l="364"/>
          <a:stretch/>
        </p:blipFill>
        <p:spPr>
          <a:xfrm>
            <a:off x="5751622" y="-1"/>
            <a:ext cx="3407965" cy="51435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171427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0908-D0D0-4F16-6C8F-7DC62FE4BB15}"/>
              </a:ext>
            </a:extLst>
          </p:cNvPr>
          <p:cNvSpPr>
            <a:spLocks noGrp="1"/>
          </p:cNvSpPr>
          <p:nvPr>
            <p:ph type="title"/>
          </p:nvPr>
        </p:nvSpPr>
        <p:spPr>
          <a:xfrm>
            <a:off x="6072189" y="535966"/>
            <a:ext cx="2583875" cy="2893034"/>
          </a:xfrm>
        </p:spPr>
        <p:txBody>
          <a:bodyPr spcFirstLastPara="1" vert="horz" wrap="square" lIns="68580" tIns="34290" rIns="68580" bIns="34290" rtlCol="0" anchor="t" anchorCtr="0">
            <a:normAutofit/>
          </a:bodyPr>
          <a:lstStyle/>
          <a:p>
            <a:r>
              <a:rPr lang="en-US" sz="3000" b="1" kern="1200" dirty="0">
                <a:solidFill>
                  <a:schemeClr val="tx1"/>
                </a:solidFill>
                <a:latin typeface="+mj-lt"/>
                <a:ea typeface="+mj-ea"/>
                <a:cs typeface="+mj-cs"/>
              </a:rPr>
              <a:t>More Hair</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-Up or half up half down</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-Braids and big curls were popular</a:t>
            </a:r>
          </a:p>
        </p:txBody>
      </p:sp>
      <p:pic>
        <p:nvPicPr>
          <p:cNvPr id="5" name="Content Placeholder 4" descr="A drawing of two women&#10;&#10;Description automatically generated">
            <a:extLst>
              <a:ext uri="{FF2B5EF4-FFF2-40B4-BE49-F238E27FC236}">
                <a16:creationId xmlns:a16="http://schemas.microsoft.com/office/drawing/2014/main" id="{05255A4D-A09F-4AAD-8FEF-20110225DB11}"/>
              </a:ext>
            </a:extLst>
          </p:cNvPr>
          <p:cNvPicPr>
            <a:picLocks noChangeAspect="1"/>
          </p:cNvPicPr>
          <p:nvPr/>
        </p:nvPicPr>
        <p:blipFill rotWithShape="1">
          <a:blip r:embed="rId2">
            <a:extLst>
              <a:ext uri="{28A0092B-C50C-407E-A947-70E740481C1C}">
                <a14:useLocalDpi xmlns:a14="http://schemas.microsoft.com/office/drawing/2010/main" val="0"/>
              </a:ext>
            </a:extLst>
          </a:blip>
          <a:srcRect l="14180" r="8246" b="3"/>
          <a:stretch/>
        </p:blipFill>
        <p:spPr>
          <a:xfrm>
            <a:off x="632335" y="620389"/>
            <a:ext cx="2472443" cy="1928195"/>
          </a:xfrm>
          <a:prstGeom prst="rect">
            <a:avLst/>
          </a:prstGeom>
        </p:spPr>
      </p:pic>
      <p:pic>
        <p:nvPicPr>
          <p:cNvPr id="7" name="Picture 6" descr="A back view of a person's head&#10;&#10;Description automatically generated">
            <a:extLst>
              <a:ext uri="{FF2B5EF4-FFF2-40B4-BE49-F238E27FC236}">
                <a16:creationId xmlns:a16="http://schemas.microsoft.com/office/drawing/2014/main" id="{24A685B9-BF8C-E00A-4246-7960B6F5A531}"/>
              </a:ext>
            </a:extLst>
          </p:cNvPr>
          <p:cNvPicPr>
            <a:picLocks noChangeAspect="1"/>
          </p:cNvPicPr>
          <p:nvPr/>
        </p:nvPicPr>
        <p:blipFill rotWithShape="1">
          <a:blip r:embed="rId3">
            <a:extLst>
              <a:ext uri="{28A0092B-C50C-407E-A947-70E740481C1C}">
                <a14:useLocalDpi xmlns:a14="http://schemas.microsoft.com/office/drawing/2010/main" val="0"/>
              </a:ext>
            </a:extLst>
          </a:blip>
          <a:srcRect r="33963" b="-2"/>
          <a:stretch/>
        </p:blipFill>
        <p:spPr>
          <a:xfrm>
            <a:off x="3147598" y="620389"/>
            <a:ext cx="2472443" cy="1928195"/>
          </a:xfrm>
          <a:prstGeom prst="rect">
            <a:avLst/>
          </a:prstGeom>
        </p:spPr>
      </p:pic>
      <p:pic>
        <p:nvPicPr>
          <p:cNvPr id="9" name="Picture 8" descr="A person with braided hair&#10;&#10;Description automatically generated">
            <a:extLst>
              <a:ext uri="{FF2B5EF4-FFF2-40B4-BE49-F238E27FC236}">
                <a16:creationId xmlns:a16="http://schemas.microsoft.com/office/drawing/2014/main" id="{EC21DA41-2556-C93E-00F0-BD172A357B24}"/>
              </a:ext>
            </a:extLst>
          </p:cNvPr>
          <p:cNvPicPr>
            <a:picLocks noChangeAspect="1"/>
          </p:cNvPicPr>
          <p:nvPr/>
        </p:nvPicPr>
        <p:blipFill rotWithShape="1">
          <a:blip r:embed="rId4">
            <a:extLst>
              <a:ext uri="{28A0092B-C50C-407E-A947-70E740481C1C}">
                <a14:useLocalDpi xmlns:a14="http://schemas.microsoft.com/office/drawing/2010/main" val="0"/>
              </a:ext>
            </a:extLst>
          </a:blip>
          <a:srcRect l="6656" r="-1" b="-1"/>
          <a:stretch/>
        </p:blipFill>
        <p:spPr>
          <a:xfrm>
            <a:off x="632335" y="2591211"/>
            <a:ext cx="2472443" cy="1933576"/>
          </a:xfrm>
          <a:prstGeom prst="rect">
            <a:avLst/>
          </a:prstGeom>
        </p:spPr>
      </p:pic>
      <p:pic>
        <p:nvPicPr>
          <p:cNvPr id="11" name="Picture 10" descr="A group of women's hairstyles">
            <a:extLst>
              <a:ext uri="{FF2B5EF4-FFF2-40B4-BE49-F238E27FC236}">
                <a16:creationId xmlns:a16="http://schemas.microsoft.com/office/drawing/2014/main" id="{C200FCFF-3FF4-54BF-675B-53587A62EBF2}"/>
              </a:ext>
            </a:extLst>
          </p:cNvPr>
          <p:cNvPicPr>
            <a:picLocks noChangeAspect="1"/>
          </p:cNvPicPr>
          <p:nvPr/>
        </p:nvPicPr>
        <p:blipFill rotWithShape="1">
          <a:blip r:embed="rId5">
            <a:extLst>
              <a:ext uri="{28A0092B-C50C-407E-A947-70E740481C1C}">
                <a14:useLocalDpi xmlns:a14="http://schemas.microsoft.com/office/drawing/2010/main" val="0"/>
              </a:ext>
            </a:extLst>
          </a:blip>
          <a:srcRect l="28394" r="-3" b="-3"/>
          <a:stretch/>
        </p:blipFill>
        <p:spPr>
          <a:xfrm>
            <a:off x="3147598" y="2591211"/>
            <a:ext cx="2472443" cy="1933576"/>
          </a:xfrm>
          <a:prstGeom prst="rect">
            <a:avLst/>
          </a:prstGeom>
        </p:spPr>
      </p:pic>
    </p:spTree>
    <p:extLst>
      <p:ext uri="{BB962C8B-B14F-4D97-AF65-F5344CB8AC3E}">
        <p14:creationId xmlns:p14="http://schemas.microsoft.com/office/powerpoint/2010/main" val="213289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 name="Google Shape;100;p19">
            <a:extLst>
              <a:ext uri="{FF2B5EF4-FFF2-40B4-BE49-F238E27FC236}">
                <a16:creationId xmlns:a16="http://schemas.microsoft.com/office/drawing/2014/main" id="{0C898ECF-0CF1-214C-5C52-199C3497FAF2}"/>
              </a:ext>
            </a:extLst>
          </p:cNvPr>
          <p:cNvSpPr txBox="1"/>
          <p:nvPr/>
        </p:nvSpPr>
        <p:spPr>
          <a:xfrm>
            <a:off x="841513" y="554556"/>
            <a:ext cx="7460973" cy="3370123"/>
          </a:xfrm>
          <a:prstGeom prst="rect">
            <a:avLst/>
          </a:prstGeom>
          <a:noFill/>
          <a:ln>
            <a:solidFill>
              <a:schemeClr val="tx1"/>
            </a:solidFill>
          </a:ln>
        </p:spPr>
        <p:txBody>
          <a:bodyPr spcFirstLastPara="1" wrap="square" lIns="91425" tIns="91425" rIns="91425" bIns="91425" anchor="t" anchorCtr="0">
            <a:spAutoFit/>
          </a:bodyPr>
          <a:lstStyle/>
          <a:p>
            <a:pPr marL="0" lvl="0" indent="0" rtl="0">
              <a:lnSpc>
                <a:spcPct val="115000"/>
              </a:lnSpc>
              <a:spcAft>
                <a:spcPts val="0"/>
              </a:spcAft>
              <a:buNone/>
            </a:pPr>
            <a:r>
              <a:rPr lang="en" sz="6000" b="1" dirty="0">
                <a:solidFill>
                  <a:schemeClr val="dk1"/>
                </a:solidFill>
                <a:latin typeface="Open Sans"/>
                <a:ea typeface="Open Sans"/>
                <a:cs typeface="Open Sans"/>
                <a:sym typeface="Open Sans"/>
              </a:rPr>
              <a:t>Middle School Student Directors</a:t>
            </a:r>
            <a:endParaRPr lang="en" sz="6000" dirty="0">
              <a:solidFill>
                <a:schemeClr val="dk1"/>
              </a:solidFill>
              <a:latin typeface="Open Sans"/>
              <a:ea typeface="Open Sans"/>
              <a:cs typeface="Open Sans"/>
              <a:sym typeface="Open Sans"/>
            </a:endParaRPr>
          </a:p>
          <a:p>
            <a:pPr marL="0" lvl="0" indent="0" rtl="0">
              <a:lnSpc>
                <a:spcPct val="115000"/>
              </a:lnSpc>
              <a:spcAft>
                <a:spcPts val="0"/>
              </a:spcAft>
              <a:buNone/>
            </a:pPr>
            <a:r>
              <a:rPr lang="en" sz="6000" dirty="0">
                <a:solidFill>
                  <a:schemeClr val="dk1"/>
                </a:solidFill>
                <a:latin typeface="Open Sans"/>
                <a:ea typeface="Open Sans"/>
                <a:cs typeface="Open Sans"/>
                <a:sym typeface="Open Sans"/>
              </a:rPr>
              <a:t>Riley Eckman</a:t>
            </a:r>
            <a:endParaRPr sz="60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524802737"/>
      </p:ext>
    </p:extLst>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p:nvPr/>
        </p:nvSpPr>
        <p:spPr>
          <a:xfrm>
            <a:off x="325918" y="48190"/>
            <a:ext cx="8704200" cy="86174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200"/>
              </a:spcBef>
              <a:spcAft>
                <a:spcPts val="1200"/>
              </a:spcAft>
              <a:buNone/>
            </a:pPr>
            <a:r>
              <a:rPr lang="en" sz="2400" b="1" dirty="0">
                <a:latin typeface="Old Standard TT"/>
                <a:ea typeface="Old Standard TT"/>
                <a:cs typeface="Old Standard TT"/>
                <a:sym typeface="Old Standard TT"/>
              </a:rPr>
              <a:t>The Booster Board and Leads</a:t>
            </a:r>
            <a:endParaRPr sz="2400" b="1" dirty="0">
              <a:latin typeface="Old Standard TT"/>
              <a:ea typeface="Old Standard TT"/>
              <a:cs typeface="Old Standard TT"/>
              <a:sym typeface="Old Standard TT"/>
            </a:endParaRPr>
          </a:p>
        </p:txBody>
      </p:sp>
      <p:sp>
        <p:nvSpPr>
          <p:cNvPr id="3" name="TextBox 2">
            <a:extLst>
              <a:ext uri="{FF2B5EF4-FFF2-40B4-BE49-F238E27FC236}">
                <a16:creationId xmlns:a16="http://schemas.microsoft.com/office/drawing/2014/main" id="{33FDB962-772A-1816-D3B7-6090D69F77CC}"/>
              </a:ext>
            </a:extLst>
          </p:cNvPr>
          <p:cNvSpPr txBox="1"/>
          <p:nvPr/>
        </p:nvSpPr>
        <p:spPr>
          <a:xfrm>
            <a:off x="1128091" y="1043155"/>
            <a:ext cx="6887818" cy="3416320"/>
          </a:xfrm>
          <a:prstGeom prst="rect">
            <a:avLst/>
          </a:prstGeom>
          <a:noFill/>
        </p:spPr>
        <p:txBody>
          <a:bodyPr wrap="square">
            <a:spAutoFit/>
          </a:bodyPr>
          <a:lstStyle/>
          <a:p>
            <a:pPr marL="0" lvl="0" indent="0" algn="ctr" rtl="0">
              <a:spcBef>
                <a:spcPts val="0"/>
              </a:spcBef>
              <a:spcAft>
                <a:spcPts val="0"/>
              </a:spcAft>
              <a:buNone/>
            </a:pPr>
            <a:r>
              <a:rPr lang="en-US" sz="1800" dirty="0"/>
              <a:t>President Melissa Carlson </a:t>
            </a:r>
          </a:p>
          <a:p>
            <a:pPr marL="0" lvl="0" indent="0" algn="ctr" rtl="0">
              <a:spcBef>
                <a:spcPts val="0"/>
              </a:spcBef>
              <a:spcAft>
                <a:spcPts val="0"/>
              </a:spcAft>
              <a:buNone/>
            </a:pPr>
            <a:r>
              <a:rPr lang="en-US" sz="1800" dirty="0"/>
              <a:t>Vice President: Brandy Eckman </a:t>
            </a:r>
          </a:p>
          <a:p>
            <a:pPr marL="0" lvl="0" indent="0" algn="ctr" rtl="0">
              <a:spcBef>
                <a:spcPts val="0"/>
              </a:spcBef>
              <a:spcAft>
                <a:spcPts val="0"/>
              </a:spcAft>
              <a:buNone/>
            </a:pPr>
            <a:r>
              <a:rPr lang="en-US" sz="1800" dirty="0"/>
              <a:t>Treasurer: Sarah Bushnell </a:t>
            </a:r>
          </a:p>
          <a:p>
            <a:pPr lvl="0" algn="ctr"/>
            <a:r>
              <a:rPr lang="en-US" sz="1800" dirty="0"/>
              <a:t>Secretary: Lisa </a:t>
            </a:r>
            <a:r>
              <a:rPr lang="en-US" sz="1800" dirty="0" err="1"/>
              <a:t>Partyka</a:t>
            </a:r>
            <a:r>
              <a:rPr lang="en-US" sz="1800" dirty="0"/>
              <a:t> </a:t>
            </a:r>
          </a:p>
          <a:p>
            <a:pPr marL="0" lvl="0" indent="0" algn="ctr" rtl="0">
              <a:spcBef>
                <a:spcPts val="0"/>
              </a:spcBef>
              <a:spcAft>
                <a:spcPts val="0"/>
              </a:spcAft>
              <a:buNone/>
            </a:pPr>
            <a:r>
              <a:rPr lang="en-US" sz="1800" dirty="0"/>
              <a:t>Marketing/Promotions and Fundraising Lead: Brandy Eckman </a:t>
            </a:r>
          </a:p>
          <a:p>
            <a:pPr marL="0" lvl="0" indent="0" algn="ctr" rtl="0">
              <a:spcBef>
                <a:spcPts val="0"/>
              </a:spcBef>
              <a:spcAft>
                <a:spcPts val="0"/>
              </a:spcAft>
              <a:buNone/>
            </a:pPr>
            <a:r>
              <a:rPr lang="en-US" sz="1800" dirty="0"/>
              <a:t>Lobby Decor Designer/Director: Melissa Carlson </a:t>
            </a:r>
          </a:p>
          <a:p>
            <a:pPr lvl="0" algn="ctr"/>
            <a:r>
              <a:rPr lang="en-US" sz="1800" dirty="0"/>
              <a:t>Silent Auction Lead: Nikki Kalvin</a:t>
            </a:r>
          </a:p>
          <a:p>
            <a:pPr lvl="0" algn="ctr"/>
            <a:r>
              <a:rPr lang="en-US" sz="1800" dirty="0"/>
              <a:t>Tech Week Meal Committee: Lorne and Marianne Knutson</a:t>
            </a:r>
          </a:p>
          <a:p>
            <a:pPr lvl="0" algn="ctr"/>
            <a:r>
              <a:rPr lang="en-US" sz="1800" dirty="0"/>
              <a:t>Backstage Parent Lead: Trent Carlson</a:t>
            </a:r>
          </a:p>
          <a:p>
            <a:pPr lvl="0" algn="ctr"/>
            <a:r>
              <a:rPr lang="en-US" sz="1800" dirty="0"/>
              <a:t>Flower Lead: Sarah Mulder</a:t>
            </a:r>
          </a:p>
          <a:p>
            <a:pPr lvl="0" algn="ctr"/>
            <a:r>
              <a:rPr lang="en-US" sz="1800" dirty="0"/>
              <a:t>Merchandising Lead: Brandy Eckman &amp; Lisa </a:t>
            </a:r>
            <a:r>
              <a:rPr lang="en-US" sz="1800" dirty="0" err="1"/>
              <a:t>Partyka</a:t>
            </a:r>
            <a:r>
              <a:rPr lang="en-US" sz="1800" dirty="0"/>
              <a:t> </a:t>
            </a:r>
          </a:p>
          <a:p>
            <a:pPr lvl="0" algn="ctr"/>
            <a:r>
              <a:rPr lang="en-US" sz="1800" dirty="0"/>
              <a:t>Luke Hooper concessions lead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7"/>
          <p:cNvSpPr txBox="1"/>
          <p:nvPr/>
        </p:nvSpPr>
        <p:spPr>
          <a:xfrm>
            <a:off x="3506586" y="2338301"/>
            <a:ext cx="5208900" cy="203129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dirty="0">
                <a:solidFill>
                  <a:schemeClr val="dk1"/>
                </a:solidFill>
                <a:latin typeface="Open Sans"/>
                <a:ea typeface="Open Sans"/>
                <a:cs typeface="Open Sans"/>
                <a:sym typeface="Open Sans"/>
              </a:rPr>
              <a:t>Important communication from directors and boosters in the BAND app along with calendar updates.</a:t>
            </a:r>
            <a:endParaRPr sz="2000" dirty="0">
              <a:solidFill>
                <a:schemeClr val="dk1"/>
              </a:solidFill>
              <a:latin typeface="Open Sans"/>
              <a:ea typeface="Open Sans"/>
              <a:cs typeface="Open Sans"/>
              <a:sym typeface="Open Sans"/>
            </a:endParaRPr>
          </a:p>
          <a:p>
            <a:pPr marL="0" lvl="0" indent="0" algn="r" rtl="0">
              <a:spcBef>
                <a:spcPts val="0"/>
              </a:spcBef>
              <a:spcAft>
                <a:spcPts val="0"/>
              </a:spcAft>
              <a:buNone/>
            </a:pPr>
            <a:endParaRPr sz="2000" dirty="0">
              <a:solidFill>
                <a:schemeClr val="dk1"/>
              </a:solidFill>
              <a:latin typeface="Open Sans"/>
              <a:ea typeface="Open Sans"/>
              <a:cs typeface="Open Sans"/>
              <a:sym typeface="Open Sans"/>
            </a:endParaRPr>
          </a:p>
          <a:p>
            <a:pPr marL="0" lvl="0" indent="0" algn="r" rtl="0">
              <a:spcBef>
                <a:spcPts val="0"/>
              </a:spcBef>
              <a:spcAft>
                <a:spcPts val="0"/>
              </a:spcAft>
              <a:buNone/>
            </a:pPr>
            <a:r>
              <a:rPr lang="en" sz="2000" dirty="0">
                <a:solidFill>
                  <a:schemeClr val="dk1"/>
                </a:solidFill>
                <a:latin typeface="Open Sans"/>
                <a:ea typeface="Open Sans"/>
                <a:cs typeface="Open Sans"/>
                <a:sym typeface="Open Sans"/>
              </a:rPr>
              <a:t>This applies to all middle school and high school students and their families.</a:t>
            </a:r>
            <a:endParaRPr sz="2000" dirty="0">
              <a:solidFill>
                <a:schemeClr val="dk1"/>
              </a:solidFill>
              <a:latin typeface="Open Sans"/>
              <a:ea typeface="Open Sans"/>
              <a:cs typeface="Open Sans"/>
              <a:sym typeface="Open Sans"/>
            </a:endParaRPr>
          </a:p>
        </p:txBody>
      </p:sp>
      <p:pic>
        <p:nvPicPr>
          <p:cNvPr id="159" name="Google Shape;159;p27"/>
          <p:cNvPicPr preferRelativeResize="0"/>
          <p:nvPr/>
        </p:nvPicPr>
        <p:blipFill>
          <a:blip r:embed="rId4">
            <a:alphaModFix/>
          </a:blip>
          <a:stretch>
            <a:fillRect/>
          </a:stretch>
        </p:blipFill>
        <p:spPr>
          <a:xfrm>
            <a:off x="86068" y="1918600"/>
            <a:ext cx="3916607" cy="2870699"/>
          </a:xfrm>
          <a:prstGeom prst="rect">
            <a:avLst/>
          </a:prstGeom>
          <a:noFill/>
          <a:ln>
            <a:noFill/>
          </a:ln>
        </p:spPr>
      </p:pic>
      <p:sp>
        <p:nvSpPr>
          <p:cNvPr id="160" name="Google Shape;160;p27"/>
          <p:cNvSpPr txBox="1">
            <a:spLocks noGrp="1"/>
          </p:cNvSpPr>
          <p:nvPr>
            <p:ph type="ctrTitle"/>
          </p:nvPr>
        </p:nvSpPr>
        <p:spPr>
          <a:xfrm>
            <a:off x="0" y="122150"/>
            <a:ext cx="9144000" cy="2052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chemeClr val="lt1"/>
                </a:solidFill>
                <a:highlight>
                  <a:srgbClr val="FF0000"/>
                </a:highlight>
                <a:latin typeface="Old Standard TT"/>
                <a:ea typeface="Old Standard TT"/>
                <a:cs typeface="Old Standard TT"/>
                <a:sym typeface="Old Standard TT"/>
              </a:rPr>
              <a:t>Centennial Theatre reminds you to</a:t>
            </a:r>
            <a:endParaRPr>
              <a:solidFill>
                <a:schemeClr val="lt1"/>
              </a:solidFill>
              <a:highlight>
                <a:srgbClr val="FF0000"/>
              </a:highlight>
              <a:latin typeface="Old Standard TT"/>
              <a:ea typeface="Old Standard TT"/>
              <a:cs typeface="Old Standard TT"/>
              <a:sym typeface="Old Standard TT"/>
            </a:endParaRPr>
          </a:p>
          <a:p>
            <a:pPr marL="0" lvl="0" indent="0" algn="ctr" rtl="0">
              <a:spcBef>
                <a:spcPts val="0"/>
              </a:spcBef>
              <a:spcAft>
                <a:spcPts val="0"/>
              </a:spcAft>
              <a:buNone/>
            </a:pPr>
            <a:r>
              <a:rPr lang="en">
                <a:solidFill>
                  <a:schemeClr val="lt1"/>
                </a:solidFill>
                <a:highlight>
                  <a:srgbClr val="FF0000"/>
                </a:highlight>
                <a:latin typeface="Old Standard TT"/>
                <a:ea typeface="Old Standard TT"/>
                <a:cs typeface="Old Standard TT"/>
                <a:sym typeface="Old Standard TT"/>
              </a:rPr>
              <a:t>Download the BAND App!</a:t>
            </a:r>
            <a:endParaRPr>
              <a:solidFill>
                <a:schemeClr val="lt1"/>
              </a:solidFill>
              <a:highlight>
                <a:srgbClr val="FF0000"/>
              </a:highlight>
              <a:latin typeface="Old Standard TT"/>
              <a:ea typeface="Old Standard TT"/>
              <a:cs typeface="Old Standard TT"/>
              <a:sym typeface="Old Standard T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838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ld Standard TT"/>
                <a:ea typeface="Old Standard TT"/>
                <a:cs typeface="Old Standard TT"/>
                <a:sym typeface="Old Standard TT"/>
              </a:rPr>
              <a:t>Follow Us On Social Media For Updates!</a:t>
            </a:r>
            <a:endParaRPr sz="3020">
              <a:latin typeface="Old Standard TT"/>
              <a:ea typeface="Old Standard TT"/>
              <a:cs typeface="Old Standard TT"/>
              <a:sym typeface="Old Standard TT"/>
            </a:endParaRPr>
          </a:p>
        </p:txBody>
      </p:sp>
      <p:sp>
        <p:nvSpPr>
          <p:cNvPr id="166" name="Google Shape;166;p28"/>
          <p:cNvSpPr txBox="1"/>
          <p:nvPr/>
        </p:nvSpPr>
        <p:spPr>
          <a:xfrm>
            <a:off x="3072000" y="2442725"/>
            <a:ext cx="3000000" cy="3894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1200"/>
              </a:spcAft>
              <a:buNone/>
            </a:pPr>
            <a:endParaRPr/>
          </a:p>
        </p:txBody>
      </p:sp>
      <p:pic>
        <p:nvPicPr>
          <p:cNvPr id="167" name="Google Shape;167;p28"/>
          <p:cNvPicPr preferRelativeResize="0"/>
          <p:nvPr/>
        </p:nvPicPr>
        <p:blipFill>
          <a:blip r:embed="rId4">
            <a:alphaModFix/>
          </a:blip>
          <a:stretch>
            <a:fillRect/>
          </a:stretch>
        </p:blipFill>
        <p:spPr>
          <a:xfrm>
            <a:off x="3479513" y="1875775"/>
            <a:ext cx="2184975" cy="2183898"/>
          </a:xfrm>
          <a:prstGeom prst="rect">
            <a:avLst/>
          </a:prstGeom>
          <a:noFill/>
          <a:ln>
            <a:noFill/>
          </a:ln>
        </p:spPr>
      </p:pic>
      <p:pic>
        <p:nvPicPr>
          <p:cNvPr id="168" name="Google Shape;168;p28"/>
          <p:cNvPicPr preferRelativeResize="0"/>
          <p:nvPr/>
        </p:nvPicPr>
        <p:blipFill>
          <a:blip r:embed="rId5">
            <a:alphaModFix/>
          </a:blip>
          <a:stretch>
            <a:fillRect/>
          </a:stretch>
        </p:blipFill>
        <p:spPr>
          <a:xfrm>
            <a:off x="589700" y="1584125"/>
            <a:ext cx="2767200" cy="2767200"/>
          </a:xfrm>
          <a:prstGeom prst="rect">
            <a:avLst/>
          </a:prstGeom>
          <a:noFill/>
          <a:ln>
            <a:noFill/>
          </a:ln>
        </p:spPr>
      </p:pic>
      <p:pic>
        <p:nvPicPr>
          <p:cNvPr id="169" name="Google Shape;169;p28"/>
          <p:cNvPicPr preferRelativeResize="0"/>
          <p:nvPr/>
        </p:nvPicPr>
        <p:blipFill>
          <a:blip r:embed="rId6">
            <a:alphaModFix/>
          </a:blip>
          <a:stretch>
            <a:fillRect/>
          </a:stretch>
        </p:blipFill>
        <p:spPr>
          <a:xfrm>
            <a:off x="6118300" y="1704450"/>
            <a:ext cx="2526549" cy="2526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ctrTitle"/>
          </p:nvPr>
        </p:nvSpPr>
        <p:spPr>
          <a:xfrm>
            <a:off x="311700" y="167025"/>
            <a:ext cx="8520600" cy="20223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US" sz="4000" dirty="0">
                <a:latin typeface="Old Standard TT"/>
                <a:ea typeface="Old Standard TT"/>
                <a:cs typeface="Old Standard TT"/>
                <a:sym typeface="Old Standard TT"/>
              </a:rPr>
              <a:t>EVERYTHING IS AT</a:t>
            </a:r>
            <a:br>
              <a:rPr lang="en-US" sz="4000" dirty="0">
                <a:latin typeface="Old Standard TT"/>
                <a:ea typeface="Old Standard TT"/>
                <a:cs typeface="Old Standard TT"/>
                <a:sym typeface="Old Standard TT"/>
              </a:rPr>
            </a:br>
            <a:endParaRPr sz="4000" dirty="0">
              <a:latin typeface="Old Standard TT"/>
              <a:ea typeface="Old Standard TT"/>
              <a:cs typeface="Old Standard TT"/>
              <a:sym typeface="Old Standard TT"/>
            </a:endParaRPr>
          </a:p>
          <a:p>
            <a:pPr marL="0" lvl="0" indent="0" algn="ctr" rtl="0">
              <a:lnSpc>
                <a:spcPct val="115000"/>
              </a:lnSpc>
              <a:spcBef>
                <a:spcPts val="0"/>
              </a:spcBef>
              <a:spcAft>
                <a:spcPts val="0"/>
              </a:spcAft>
              <a:buNone/>
            </a:pPr>
            <a:r>
              <a:rPr lang="en" sz="4000" b="1" dirty="0" err="1">
                <a:latin typeface="Old Standard TT"/>
                <a:ea typeface="Old Standard TT"/>
                <a:cs typeface="Old Standard TT"/>
                <a:sym typeface="Old Standard TT"/>
              </a:rPr>
              <a:t>CentennialTheatre.org</a:t>
            </a:r>
            <a:endParaRPr sz="4000" b="1" dirty="0">
              <a:latin typeface="Old Standard TT"/>
              <a:ea typeface="Old Standard TT"/>
              <a:cs typeface="Old Standard TT"/>
              <a:sym typeface="Old Standard TT"/>
            </a:endParaRPr>
          </a:p>
          <a:p>
            <a:pPr marL="0" lvl="0" indent="0" algn="ctr" rtl="0">
              <a:spcBef>
                <a:spcPts val="0"/>
              </a:spcBef>
              <a:spcAft>
                <a:spcPts val="0"/>
              </a:spcAft>
              <a:buNone/>
            </a:pPr>
            <a:endParaRPr sz="4000" dirty="0">
              <a:latin typeface="Old Standard TT"/>
              <a:ea typeface="Old Standard TT"/>
              <a:cs typeface="Old Standard TT"/>
              <a:sym typeface="Old Standard TT"/>
            </a:endParaRPr>
          </a:p>
          <a:p>
            <a:pPr marL="0" lvl="0" indent="0" algn="ctr" rtl="0">
              <a:spcBef>
                <a:spcPts val="0"/>
              </a:spcBef>
              <a:spcAft>
                <a:spcPts val="0"/>
              </a:spcAft>
              <a:buNone/>
            </a:pPr>
            <a:endParaRPr sz="4000" dirty="0">
              <a:latin typeface="Old Standard TT"/>
              <a:ea typeface="Old Standard TT"/>
              <a:cs typeface="Old Standard TT"/>
              <a:sym typeface="Old Standard TT"/>
            </a:endParaRPr>
          </a:p>
        </p:txBody>
      </p:sp>
      <p:sp>
        <p:nvSpPr>
          <p:cNvPr id="175" name="Google Shape;175;p29"/>
          <p:cNvSpPr txBox="1"/>
          <p:nvPr/>
        </p:nvSpPr>
        <p:spPr>
          <a:xfrm>
            <a:off x="2671300" y="2497725"/>
            <a:ext cx="4334700" cy="20319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Mandatory meetings</a:t>
            </a: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Auditions</a:t>
            </a: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Rehearsal Schedule</a:t>
            </a: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Forms</a:t>
            </a: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 sz="2400">
                <a:latin typeface="Open Sans"/>
                <a:ea typeface="Open Sans"/>
                <a:cs typeface="Open Sans"/>
                <a:sym typeface="Open Sans"/>
              </a:rPr>
              <a:t>Performance schedules</a:t>
            </a:r>
            <a:endParaRPr sz="24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sp>
        <p:nvSpPr>
          <p:cNvPr id="435" name="Google Shape;435;p62"/>
          <p:cNvSpPr txBox="1"/>
          <p:nvPr/>
        </p:nvSpPr>
        <p:spPr>
          <a:xfrm>
            <a:off x="448050" y="198750"/>
            <a:ext cx="8247900" cy="769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None/>
            </a:pPr>
            <a:r>
              <a:rPr lang="en" sz="3800">
                <a:solidFill>
                  <a:schemeClr val="dk1"/>
                </a:solidFill>
                <a:latin typeface="Old Standard TT"/>
                <a:ea typeface="Old Standard TT"/>
                <a:cs typeface="Old Standard TT"/>
                <a:sym typeface="Old Standard TT"/>
              </a:rPr>
              <a:t>Centennial Youth Theatre Program</a:t>
            </a:r>
            <a:endParaRPr sz="3800">
              <a:solidFill>
                <a:schemeClr val="dk1"/>
              </a:solidFill>
              <a:latin typeface="Old Standard TT"/>
              <a:ea typeface="Old Standard TT"/>
              <a:cs typeface="Old Standard TT"/>
              <a:sym typeface="Old Standard TT"/>
            </a:endParaRPr>
          </a:p>
        </p:txBody>
      </p:sp>
      <p:sp>
        <p:nvSpPr>
          <p:cNvPr id="436" name="Google Shape;436;p62"/>
          <p:cNvSpPr txBox="1"/>
          <p:nvPr/>
        </p:nvSpPr>
        <p:spPr>
          <a:xfrm>
            <a:off x="1181604" y="2166513"/>
            <a:ext cx="5838262" cy="2554515"/>
          </a:xfrm>
          <a:prstGeom prst="rect">
            <a:avLst/>
          </a:prstGeom>
          <a:noFill/>
          <a:ln>
            <a:noFill/>
          </a:ln>
        </p:spPr>
        <p:txBody>
          <a:bodyPr spcFirstLastPara="1" wrap="square" lIns="91425" tIns="91425" rIns="91425" bIns="91425" anchor="t" anchorCtr="0">
            <a:spAutoFit/>
          </a:bodyPr>
          <a:lstStyle/>
          <a:p>
            <a:r>
              <a:rPr lang="en-US" dirty="0"/>
              <a:t> </a:t>
            </a:r>
          </a:p>
          <a:p>
            <a:endParaRPr lang="en-US" dirty="0"/>
          </a:p>
          <a:p>
            <a:r>
              <a:rPr lang="en-US" dirty="0"/>
              <a:t>Two age groups.</a:t>
            </a:r>
          </a:p>
          <a:p>
            <a:r>
              <a:rPr lang="en-US" dirty="0"/>
              <a:t> </a:t>
            </a:r>
          </a:p>
          <a:p>
            <a:r>
              <a:rPr lang="en-US" dirty="0"/>
              <a:t>Group 1 – Entering 2</a:t>
            </a:r>
            <a:r>
              <a:rPr lang="en-US" baseline="30000" dirty="0"/>
              <a:t>nd</a:t>
            </a:r>
            <a:r>
              <a:rPr lang="en-US" dirty="0"/>
              <a:t> grade through entering 5</a:t>
            </a:r>
            <a:r>
              <a:rPr lang="en-US" baseline="30000" dirty="0"/>
              <a:t>th</a:t>
            </a:r>
            <a:r>
              <a:rPr lang="en-US" dirty="0"/>
              <a:t> grade.</a:t>
            </a:r>
          </a:p>
          <a:p>
            <a:r>
              <a:rPr lang="en-US" dirty="0"/>
              <a:t> </a:t>
            </a:r>
          </a:p>
          <a:p>
            <a:r>
              <a:rPr lang="en-US" dirty="0"/>
              <a:t>Group 2 – Entering 6</a:t>
            </a:r>
            <a:r>
              <a:rPr lang="en-US" baseline="30000" dirty="0"/>
              <a:t>th</a:t>
            </a:r>
            <a:r>
              <a:rPr lang="en-US" dirty="0"/>
              <a:t> grade through entering 9</a:t>
            </a:r>
            <a:r>
              <a:rPr lang="en-US" baseline="30000" dirty="0"/>
              <a:t>th</a:t>
            </a:r>
            <a:r>
              <a:rPr lang="en-US" dirty="0"/>
              <a:t> grade.</a:t>
            </a:r>
          </a:p>
          <a:p>
            <a:r>
              <a:rPr lang="en-US" dirty="0"/>
              <a:t>  </a:t>
            </a:r>
          </a:p>
          <a:p>
            <a:r>
              <a:rPr lang="en-US" dirty="0"/>
              <a:t>Group 1 week -  June 9 – June 13 2025.  Show on June 14.</a:t>
            </a:r>
          </a:p>
          <a:p>
            <a:r>
              <a:rPr lang="en-US" dirty="0"/>
              <a:t> </a:t>
            </a:r>
          </a:p>
          <a:p>
            <a:r>
              <a:rPr lang="en-US" dirty="0"/>
              <a:t>Group 2 week -  June 23 – June 27 2025.  Show on June 24</a:t>
            </a:r>
            <a:endParaRPr sz="1600" dirty="0">
              <a:solidFill>
                <a:schemeClr val="dk1"/>
              </a:solidFill>
              <a:latin typeface="Open Sans"/>
              <a:ea typeface="Open Sans"/>
              <a:cs typeface="Open Sans"/>
              <a:sym typeface="Open Sans"/>
            </a:endParaRPr>
          </a:p>
        </p:txBody>
      </p:sp>
      <p:sp>
        <p:nvSpPr>
          <p:cNvPr id="438" name="Google Shape;438;p62"/>
          <p:cNvSpPr txBox="1"/>
          <p:nvPr/>
        </p:nvSpPr>
        <p:spPr>
          <a:xfrm>
            <a:off x="838950" y="872815"/>
            <a:ext cx="7466100" cy="224673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dk1"/>
                </a:solidFill>
                <a:latin typeface="Open Sans"/>
                <a:ea typeface="Open Sans"/>
                <a:cs typeface="Open Sans"/>
                <a:sym typeface="Open Sans"/>
              </a:rPr>
              <a:t>“SHOW TBD” </a:t>
            </a:r>
          </a:p>
          <a:p>
            <a:pPr marL="0" lvl="0" indent="0" algn="ctr" rtl="0">
              <a:spcBef>
                <a:spcPts val="0"/>
              </a:spcBef>
              <a:spcAft>
                <a:spcPts val="0"/>
              </a:spcAft>
              <a:buNone/>
            </a:pPr>
            <a:endParaRPr lang="en" sz="2200" b="1" dirty="0">
              <a:solidFill>
                <a:schemeClr val="dk1"/>
              </a:solidFill>
              <a:latin typeface="Open Sans"/>
              <a:ea typeface="Open Sans"/>
              <a:cs typeface="Open Sans"/>
              <a:sym typeface="Open Sans"/>
            </a:endParaRPr>
          </a:p>
          <a:p>
            <a:pPr marL="0" lvl="0" indent="0" algn="ctr" rtl="0">
              <a:spcBef>
                <a:spcPts val="0"/>
              </a:spcBef>
              <a:spcAft>
                <a:spcPts val="0"/>
              </a:spcAft>
              <a:buNone/>
            </a:pPr>
            <a:r>
              <a:rPr lang="en-US" sz="2400" b="0" i="0" dirty="0">
                <a:solidFill>
                  <a:srgbClr val="333333"/>
                </a:solidFill>
                <a:effectLst/>
                <a:latin typeface="Old Standard TT" pitchFamily="2" charset="77"/>
              </a:rPr>
              <a:t>ALL SCHEDULE AND REGISTRATION INFORMATION</a:t>
            </a:r>
            <a:br>
              <a:rPr lang="en-US" sz="2400" b="0" i="0" dirty="0">
                <a:solidFill>
                  <a:srgbClr val="333333"/>
                </a:solidFill>
                <a:effectLst/>
                <a:latin typeface="Old Standard TT" pitchFamily="2" charset="77"/>
              </a:rPr>
            </a:br>
            <a:r>
              <a:rPr lang="en-US" sz="2400" b="0" i="0" dirty="0">
                <a:solidFill>
                  <a:srgbClr val="333333"/>
                </a:solidFill>
                <a:effectLst/>
                <a:latin typeface="Old Standard TT" pitchFamily="2" charset="77"/>
              </a:rPr>
              <a:t>CENTENNIALTHEATRE.ORG</a:t>
            </a:r>
            <a:endParaRPr lang="en" sz="2200" b="0" i="0" dirty="0">
              <a:solidFill>
                <a:schemeClr val="dk1"/>
              </a:solidFill>
              <a:effectLst/>
              <a:latin typeface="Open Sans"/>
              <a:ea typeface="Open Sans"/>
              <a:cs typeface="Open Sans"/>
              <a:sym typeface="Open Sans"/>
            </a:endParaRPr>
          </a:p>
          <a:p>
            <a:pPr marL="0" lvl="0" indent="0" algn="ctr" rtl="0">
              <a:spcBef>
                <a:spcPts val="0"/>
              </a:spcBef>
              <a:spcAft>
                <a:spcPts val="0"/>
              </a:spcAft>
              <a:buNone/>
            </a:pPr>
            <a:endParaRPr sz="2200" dirty="0">
              <a:solidFill>
                <a:schemeClr val="dk1"/>
              </a:solidFill>
              <a:latin typeface="Open Sans"/>
              <a:ea typeface="Open Sans"/>
              <a:cs typeface="Open Sans"/>
              <a:sym typeface="Open Sans"/>
            </a:endParaRPr>
          </a:p>
          <a:p>
            <a:pPr marL="0" lvl="0" indent="0" algn="ctr" rtl="0">
              <a:spcBef>
                <a:spcPts val="0"/>
              </a:spcBef>
              <a:spcAft>
                <a:spcPts val="0"/>
              </a:spcAft>
              <a:buNone/>
            </a:pPr>
            <a:endParaRPr sz="2000" dirty="0">
              <a:solidFill>
                <a:schemeClr val="dk1"/>
              </a:solidFill>
              <a:latin typeface="Open Sans"/>
              <a:ea typeface="Open Sans"/>
              <a:cs typeface="Open Sans"/>
              <a:sym typeface="Open Sans"/>
            </a:endParaRPr>
          </a:p>
        </p:txBody>
      </p:sp>
      <p:pic>
        <p:nvPicPr>
          <p:cNvPr id="439" name="Google Shape;439;p62"/>
          <p:cNvPicPr preferRelativeResize="0"/>
          <p:nvPr/>
        </p:nvPicPr>
        <p:blipFill>
          <a:blip r:embed="rId4">
            <a:alphaModFix/>
          </a:blip>
          <a:stretch>
            <a:fillRect/>
          </a:stretch>
        </p:blipFill>
        <p:spPr>
          <a:xfrm>
            <a:off x="6503746" y="2179593"/>
            <a:ext cx="1968350" cy="1968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additive="base">
                                        <p:cTn id="7" dur="1000"/>
                                        <p:tgtEl>
                                          <p:spTgt spid="436"/>
                                        </p:tgtEl>
                                        <p:attrNameLst>
                                          <p:attrName>ppt_w</p:attrName>
                                        </p:attrNameLst>
                                      </p:cBhvr>
                                      <p:tavLst>
                                        <p:tav tm="0">
                                          <p:val>
                                            <p:strVal val="0"/>
                                          </p:val>
                                        </p:tav>
                                        <p:tav tm="100000">
                                          <p:val>
                                            <p:strVal val="#ppt_w"/>
                                          </p:val>
                                        </p:tav>
                                      </p:tavLst>
                                    </p:anim>
                                    <p:anim calcmode="lin" valueType="num">
                                      <p:cBhvr additive="base">
                                        <p:cTn id="8" dur="1000"/>
                                        <p:tgtEl>
                                          <p:spTgt spid="4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D82323"/>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28988</TotalTime>
  <Words>2611</Words>
  <Application>Microsoft Macintosh PowerPoint</Application>
  <PresentationFormat>On-screen Show (16:9)</PresentationFormat>
  <Paragraphs>169</Paragraphs>
  <Slides>38</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Calibri</vt:lpstr>
      <vt:lpstr>Old Standard TT</vt:lpstr>
      <vt:lpstr>Open Sans</vt:lpstr>
      <vt:lpstr>Arial</vt:lpstr>
      <vt:lpstr>Adventure</vt:lpstr>
      <vt:lpstr>Helvetica Neue</vt:lpstr>
      <vt:lpstr>Times New Roman</vt:lpstr>
      <vt:lpstr>Helvetica</vt:lpstr>
      <vt:lpstr>AppleSystemUIFont</vt:lpstr>
      <vt:lpstr>Simple Light</vt:lpstr>
      <vt:lpstr>PowerPoint Presentation</vt:lpstr>
      <vt:lpstr>Welcome to the 2024/2025 Centennial Theatre Information Meeting</vt:lpstr>
      <vt:lpstr>PowerPoint Presentation</vt:lpstr>
      <vt:lpstr>PowerPoint Presentation</vt:lpstr>
      <vt:lpstr>PowerPoint Presentation</vt:lpstr>
      <vt:lpstr>Centennial Theatre reminds you to Download the BAND App!</vt:lpstr>
      <vt:lpstr>Follow Us On Social Media For Updates!</vt:lpstr>
      <vt:lpstr>EVERYTHING IS AT  CentennialTheatre.org  </vt:lpstr>
      <vt:lpstr>PowerPoint Presentation</vt:lpstr>
      <vt:lpstr>CMS Improv Schedule 2024-2025  ALL SCHEDULE AND REGISTRATION INFORMATION CENTENNIALTHEATRE.ORG  SESSION ONE - SEPTEMBER  SESSION TWO - FEBRUARY  SESSION THREE - MAY  3:00 – 4:40  AUDITORIUM Unless noted otherwise </vt:lpstr>
      <vt:lpstr>CMS Speech Team Schedule 2024-2025  ALL SCHEDULE AND REGISTRATION INFORMATION CENTENNIALTHEATRE.ORG   REHEARSALS DECEMBER 3:00 – 4:40 – CMS Auditorium  SPEECH MEETS - JANUARY/FEBRUARY SPEECH MEETS ARE TENTATIVE AND SUBJECT TO CHANGE. FINAL SPEECH MEET DATES/TIMES/PLACES WILL BE CONFIRMED SOON.   Minnetonka Middle School East  Minnetonka Middle School West Centennial HOME Meet  FRIENDS AND FAMILY PERFORMANCE  Eden Prairie Finals</vt:lpstr>
      <vt:lpstr>2023/2024 Middle School Theater  Captains </vt:lpstr>
      <vt:lpstr>Centennial Alumni Summer Stock Theatre - C.A.S.T. Presents Shakespeare Summer Theatre  ALL SCHEDULE AND REGISTRATION INFORMATION CENTENNIALTHEATRE.ORG  Former theater alumni and current Centennial Theatre students performed together for a summer show based on a Shakespeare production. Featuring all ages from beginning middle school to adult.  Our July 2025 Productions Will Be: “A Winters Tale” and “Comedy of Errors” Directed by Shanan Custer and Eric Webster</vt:lpstr>
      <vt:lpstr>PowerPoint Presentation</vt:lpstr>
      <vt:lpstr>PowerPoint Presentation</vt:lpstr>
      <vt:lpstr>PowerPoint Presentation</vt:lpstr>
      <vt:lpstr>PowerPoint Presentation</vt:lpstr>
      <vt:lpstr>PowerPoint Presentation</vt:lpstr>
      <vt:lpstr>*CREW OPPORTUNITIES   *Costuming – Laurie Tangren  *Make-up - TBD  *Booth Crew – Eric Webster – Lights/Sound/Spotlights    *Set and Props Design Crew – Kris Schmidt  *Stage Managers – Talk with Mr. Webster  *Run Crew – part of Set Crew  *Props Master  *Ushering – set crew   Schedules for each crew will be posted on Centennialtheatre.org If there not there now they will be soon – get information from the crew leads      </vt:lpstr>
      <vt:lpstr>*CREW PARTICIPATION CAPS” Due to the high numbers of students wanting to participate on crews, we have to set a limit for number of   participants. Too many participants in a crew means that there is not enough involvement or a positive experience for all the students.            </vt:lpstr>
      <vt:lpstr>REGISTRATION  FOLLOW THE LINK AT CENTENNIALTHEATRE.ORG  ACTORS DON’T REGISTER UNTIL AFTER AUDITIONS  CREW POSITIONS REGISTER AFTER TURNING IN FORMS TO MRS. TANGREN – YOU WILL BE NOTIFIED IF / WHEN YOU SHOULD REGISTER  IF YOU ARE NOT CAST AS AN ACTOR AND WANT TO BE ON CREW TALK TO MRS. TANGREN TO SEE IF THERE ARE OPENINGS IN CREW   SHOW TICKETS  TICKETS FOR SHOWS GO ON SALE TWO WEEKS BEFORE OPENING NIGHT   ALL TICKETS NEED TO BE PURCHASED ONLINE  </vt:lpstr>
      <vt:lpstr>REGISTER!!!!  IF YOU DON’T REGISTER BY THE TIME REHEARSALS START YOU WILL BE REMOVED/REPLACED FROM THE CAST/CREW!!</vt:lpstr>
      <vt:lpstr>*Expectations    When called show up on time/ get off book on your own   THERE ARE MANY COMMUNICATIONS SYSTEMS IN PLACE  -  KNOW THE SCHEDULE AND KNOW WHAT”S GOING ON   Be on time   Respect of everyone's time - come focused and ready to go.  This allows  for short  rehearsal time frames    PARENTS - Pick up your student on time - PLEASE     Play well with others.  RESPECT for every person in this program.  We  all come from different backgrounds and belief systems.  We honor  personal life philosophies. </vt:lpstr>
      <vt:lpstr>*Expectations    CONFLICTS     Keep them to a minimum.  Think about your schedule and conflicts and if it works with being in the programs.   We are flexible and work with conflicts and are much more lenient than other activities. BUT If we approve your conflicts, we ask you honor the commitment once we have established a schedule that works for the program.  PLEASE, other than emergencies, avoid last minute conflicts.  If you have a job, figure it out with who you work for before committing to the program.  CONFLICT MAXIMUM</vt:lpstr>
      <vt:lpstr>PowerPoint Presentation</vt:lpstr>
      <vt:lpstr>CASTING AND AUDITIONS  *Priority to seniors down to freshman  Big Role/Small Role A mindset of a “Big role” and a “Small role” is a misconception of how theater works and an inaccurate perception. Theater is a group of people with one goal, to tell a story, and hopefully inspire, motivate, and touch an audience with that story. To accomplish that, everybody has a job to do, and if one person is not doing their job, the entire goal, the entire production, and the overall effectiveness of the goal of telling this story, can, and will, unravel. The mindset is; People do different jobs to accomplish the same goal, in which we all take equal part, responsibility, and credit for its success. So consequently, ALL roles are equally important and are treated as such by both the staff and the cast and crew. The recognition of the importance of all roles in a production is imperative to the success of a show, and recognition and understanding of that belief are tantamount and required to participate in the Centennial Theater Program. If you have a pre-conceived impression of the importance a role has to a show, or to yourself, either keep that perception to yourself for the good of, and success of this show, or consider not auditioning for this program. Any disruption to the production of the show, or the general chemistry of the team of cast and crew, that is caused by a student’s dissatisfaction with their role and participation in the show, will result in immediate consultation and meeting with the student’s family and administration and could result in immediate dismissal from the production.  </vt:lpstr>
      <vt:lpstr>"We don’t compare ourself to anybody else — that will steal your joy. We compare ourselves to who we were yesterday and try to be better today than we were yesterday.''   Showing up on time and working hard and being someone people like to work with and be around IS MUCH MORE IMPORTANT THAN TALENT.    </vt:lpstr>
      <vt:lpstr>AUDITIONS FOR THE LEGEND OF SLEEPY HOLLOW  SIDES WILL BE POSTED ONLINE  READ THE SIDES AND BE FAMILIAR WITH THEM BEFORE THE AUDITIONS  YOU CAN AUDITION WITH SCRIPT IN HAND – BUT THE MORE FAMILIAR YOU ARE THE BETTER  WE WILL HAVE PAPER COPIES OF THE SIDES AT AUDITIONS  EXPECT TO BE HERE THE ENTIRE TIME OF AUDITIONS  IF YOU ARE RELEASED IT DOESN’T MEAN ANYTHING  IF YOU ARE ASKED TO STAY AND READ AGAIN IT DOESN’T MEAN ANYTHING  SEPTEMBER 9th and 11th 3:00 – 4:40 - ATTEND JUST ONE  IF you attend the 9th you MAY be asked if you can come back on the 11th – but if you can’t IT’S OK  POSTING OF CAST WILL BE ONLINE ON SEPTEMBER 13th and posted outside the Library and in the trophy case at 3:00 – also on BAND APP and on Website  FIRST REHEARSAL IS MANDATORY FOR ALL CAST AND CREW – SEPTEMBER 26th 6:00 – 8:00</vt:lpstr>
      <vt:lpstr>Make-up  Under the guidance of Mrs. Tangren  Make up if needed for the show will be as follows  IF you want to be the Make-up person lead, talk to Mr. Webster or Mrs. Tangren  You can do your own Make-up  but must be approved by Miss Tangren    IF there is Specialty make up for a role required, then it IS mandatory and determined by the Directors.  We will check with the student if they are ok with specialty make-up requirements before casting.  You may request Make-up be applied by a Make-up Crew member if you wish.  We will supply make-up for any specialty make-up that needs to be done   OTHERWISE YOU MUST SUPPLY YOUR OWN MAKE UP  YOU DO NOT HAVE TO WEAR MAKE-UP IF THE ROLE DOESN”T REQUIRE SPECIALTY MAKE-UP </vt:lpstr>
      <vt:lpstr>Costumes</vt:lpstr>
      <vt:lpstr>PowerPoint Presentation</vt:lpstr>
      <vt:lpstr>Cast Costume Requirements</vt:lpstr>
      <vt:lpstr>Cast who play “Crew”</vt:lpstr>
      <vt:lpstr>Cast who play “Actors”</vt:lpstr>
      <vt:lpstr>Female – Skirt (we have the skirts) and long-sleeved blouse</vt:lpstr>
      <vt:lpstr>1790’s Clothing</vt:lpstr>
      <vt:lpstr>Women’s Hair </vt:lpstr>
      <vt:lpstr>More Hair -Up or half up half down -Braids and big curls were popular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Eric Webster</cp:lastModifiedBy>
  <cp:revision>18</cp:revision>
  <dcterms:modified xsi:type="dcterms:W3CDTF">2024-09-06T19:39:37Z</dcterms:modified>
</cp:coreProperties>
</file>